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slides/slide94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83.xml" ContentType="application/vnd.openxmlformats-officedocument.presentationml.slide+xml"/>
  <Override PartName="/ppt/slideLayouts/slideLayout6.xml" ContentType="application/vnd.openxmlformats-officedocument.presentationml.slideLayout+xml"/>
  <Override PartName="/ppt/notesSlides/notesSlide38.xml" ContentType="application/vnd.openxmlformats-officedocument.presentationml.notesSlide+xml"/>
  <Override PartName="/ppt/notesSlides/notesSlide49.xml" ContentType="application/vnd.openxmlformats-officedocument.presentationml.notesSlide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slides/slide90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Override PartName="/ppt/notesSlides/notesSlide45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notesSlides/notesSlide34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notesSlides/notesSlide23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viewProps.xml" ContentType="application/vnd.openxmlformats-officedocument.presentationml.viewProp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48.xml" ContentType="application/vnd.openxmlformats-officedocument.presentationml.slide+xml"/>
  <Override PartName="/ppt/slides/slide66.xml" ContentType="application/vnd.openxmlformats-officedocument.presentationml.slide+xml"/>
  <Override PartName="/ppt/slides/slide9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3.xml" ContentType="application/vnd.openxmlformats-officedocument.presentationml.notesSlide+xml"/>
  <Default Extension="bin" ContentType="application/vnd.openxmlformats-officedocument.oleObject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55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presProps.xml" ContentType="application/vnd.openxmlformats-officedocument.presentationml.presProps+xml"/>
  <Override PartName="/ppt/theme/theme2.xml" ContentType="application/vnd.openxmlformats-officedocument.theme+xml"/>
  <Override PartName="/ppt/notesSlides/notesSlide3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33.xml" ContentType="application/vnd.openxmlformats-officedocument.presentationml.slide+xml"/>
  <Override PartName="/ppt/slides/slide44.xml" ContentType="application/vnd.openxmlformats-officedocument.presentationml.slide+xml"/>
  <Override PartName="/ppt/slides/slide62.xml" ContentType="application/vnd.openxmlformats-officedocument.presentationml.slide+xml"/>
  <Override PartName="/ppt/slides/slide80.xml" ContentType="application/vnd.openxmlformats-officedocument.presentationml.slide+xml"/>
  <Override PartName="/ppt/slides/slide91.xml" ContentType="application/vnd.openxmlformats-officedocument.presentationml.slide+xml"/>
  <Override PartName="/ppt/slideLayouts/slideLayout3.xml" ContentType="application/vnd.openxmlformats-officedocument.presentationml.slideLayout+xml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46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22.xml" ContentType="application/vnd.openxmlformats-officedocument.presentationml.slide+xml"/>
  <Override PartName="/ppt/slides/slide51.xml" ContentType="application/vnd.openxmlformats-officedocument.presentationml.slide+xml"/>
  <Override PartName="/ppt/notesSlides/notesSlide2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4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42.xml" ContentType="application/vnd.openxmlformats-officedocument.presentationml.notesSlide+xml"/>
  <Override PartName="/ppt/slideLayouts/slideLayout10.xml" ContentType="application/vnd.openxmlformats-officedocument.presentationml.slideLayout+xml"/>
  <Default Extension="vml" ContentType="application/vnd.openxmlformats-officedocument.vmlDrawing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40.xml" ContentType="application/vnd.openxmlformats-officedocument.presentationml.notesSlide+xml"/>
  <Override PartName="/ppt/slides/slide89.xml" ContentType="application/vnd.openxmlformats-officedocument.presentationml.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slides/slide78.xml" ContentType="application/vnd.openxmlformats-officedocument.presentationml.slide+xml"/>
  <Override PartName="/ppt/slides/slide87.xml" ContentType="application/vnd.openxmlformats-officedocument.presentationml.slide+xml"/>
  <Override PartName="/ppt/slides/slide96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85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s/slide92.xml" ContentType="application/vnd.openxmlformats-officedocument.presentationml.slide+xml"/>
  <Override PartName="/ppt/slideLayouts/slideLayout4.xml" ContentType="application/vnd.openxmlformats-officedocument.presentationml.slideLayout+xml"/>
  <Override PartName="/ppt/notesSlides/notesSlide29.xml" ContentType="application/vnd.openxmlformats-officedocument.presentationml.notesSlide+xml"/>
  <Override PartName="/ppt/notesSlides/notesSlide47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Override PartName="/ppt/notesSlides/notesSlide18.xml" ContentType="application/vnd.openxmlformats-officedocument.presentationml.notesSlide+xml"/>
  <Override PartName="/ppt/notesSlides/notesSlide36.xml" ContentType="application/vnd.openxmlformats-officedocument.presentationml.notesSlide+xml"/>
  <Default Extension="wmf" ContentType="image/x-wmf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notesSlides/notesSlide25.xml" ContentType="application/vnd.openxmlformats-officedocument.presentationml.notesSlide+xml"/>
  <Override PartName="/ppt/notesSlides/notesSlide43.xml" ContentType="application/vnd.openxmlformats-officedocument.presentationml.notes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21.xml" ContentType="application/vnd.openxmlformats-officedocument.presentationml.notesSlide+xml"/>
  <Override PartName="/ppt/slides/slide79.xml" ContentType="application/vnd.openxmlformats-officedocument.presentationml.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slides/slide97.xml" ContentType="application/vnd.openxmlformats-officedocument.presentationml.slide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57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46.xml" ContentType="application/vnd.openxmlformats-officedocument.presentationml.slide+xml"/>
  <Override PartName="/ppt/slides/slide64.xml" ContentType="application/vnd.openxmlformats-officedocument.presentationml.slide+xml"/>
  <Override PartName="/ppt/slides/slide93.xml" ContentType="application/vnd.openxmlformats-officedocument.presentationml.slide+xml"/>
  <Override PartName="/ppt/slideLayouts/slideLayout5.xml" ContentType="application/vnd.openxmlformats-officedocument.presentationml.slideLayout+xml"/>
  <Override PartName="/ppt/notesSlides/notesSlide19.xml" ContentType="application/vnd.openxmlformats-officedocument.presentationml.notesSlide+xml"/>
  <Override PartName="/ppt/notesSlides/notesSlide48.xml" ContentType="application/vnd.openxmlformats-officedocument.presentationml.notesSlide+xml"/>
  <Override PartName="/ppt/slides/slide24.xml" ContentType="application/vnd.openxmlformats-officedocument.presentationml.slide+xml"/>
  <Override PartName="/ppt/slides/slide35.xml" ContentType="application/vnd.openxmlformats-officedocument.presentationml.slide+xml"/>
  <Override PartName="/ppt/slides/slide53.xml" ContentType="application/vnd.openxmlformats-officedocument.presentationml.slide+xml"/>
  <Override PartName="/ppt/slides/slide71.xml" ContentType="application/vnd.openxmlformats-officedocument.presentationml.slide+xml"/>
  <Override PartName="/ppt/slides/slide82.xml" ContentType="application/vnd.openxmlformats-officedocument.presentationml.slide+xml"/>
  <Default Extension="jpeg" ContentType="image/jpeg"/>
  <Override PartName="/ppt/notesSlides/notesSlide37.xml" ContentType="application/vnd.openxmlformats-officedocument.presentationml.notesSlide+xml"/>
  <Override PartName="/ppt/slides/slide13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44.xml" ContentType="application/vnd.openxmlformats-officedocument.presentationml.notesSlide+xml"/>
  <Override PartName="/ppt/slides/slide20.xml" ContentType="application/vnd.openxmlformats-officedocument.presentationml.slid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1"/>
  </p:sldMasterIdLst>
  <p:notesMasterIdLst>
    <p:notesMasterId r:id="rId99"/>
  </p:notesMasterIdLst>
  <p:sldIdLst>
    <p:sldId id="257" r:id="rId2"/>
    <p:sldId id="258" r:id="rId3"/>
    <p:sldId id="259" r:id="rId4"/>
    <p:sldId id="271" r:id="rId5"/>
    <p:sldId id="265" r:id="rId6"/>
    <p:sldId id="268" r:id="rId7"/>
    <p:sldId id="267" r:id="rId8"/>
    <p:sldId id="266" r:id="rId9"/>
    <p:sldId id="269" r:id="rId10"/>
    <p:sldId id="270" r:id="rId11"/>
    <p:sldId id="272" r:id="rId12"/>
    <p:sldId id="262" r:id="rId13"/>
    <p:sldId id="273" r:id="rId14"/>
    <p:sldId id="274" r:id="rId15"/>
    <p:sldId id="275" r:id="rId16"/>
    <p:sldId id="276" r:id="rId17"/>
    <p:sldId id="302" r:id="rId18"/>
    <p:sldId id="303" r:id="rId19"/>
    <p:sldId id="277" r:id="rId20"/>
    <p:sldId id="285" r:id="rId21"/>
    <p:sldId id="287" r:id="rId22"/>
    <p:sldId id="304" r:id="rId23"/>
    <p:sldId id="278" r:id="rId24"/>
    <p:sldId id="288" r:id="rId25"/>
    <p:sldId id="279" r:id="rId26"/>
    <p:sldId id="280" r:id="rId27"/>
    <p:sldId id="289" r:id="rId28"/>
    <p:sldId id="281" r:id="rId29"/>
    <p:sldId id="290" r:id="rId30"/>
    <p:sldId id="297" r:id="rId31"/>
    <p:sldId id="298" r:id="rId32"/>
    <p:sldId id="299" r:id="rId33"/>
    <p:sldId id="300" r:id="rId34"/>
    <p:sldId id="305" r:id="rId35"/>
    <p:sldId id="282" r:id="rId36"/>
    <p:sldId id="295" r:id="rId37"/>
    <p:sldId id="296" r:id="rId38"/>
    <p:sldId id="284" r:id="rId39"/>
    <p:sldId id="301" r:id="rId40"/>
    <p:sldId id="306" r:id="rId41"/>
    <p:sldId id="307" r:id="rId42"/>
    <p:sldId id="308" r:id="rId43"/>
    <p:sldId id="309" r:id="rId44"/>
    <p:sldId id="310" r:id="rId45"/>
    <p:sldId id="311" r:id="rId46"/>
    <p:sldId id="312" r:id="rId47"/>
    <p:sldId id="343" r:id="rId48"/>
    <p:sldId id="346" r:id="rId49"/>
    <p:sldId id="347" r:id="rId50"/>
    <p:sldId id="348" r:id="rId51"/>
    <p:sldId id="349" r:id="rId52"/>
    <p:sldId id="350" r:id="rId53"/>
    <p:sldId id="351" r:id="rId54"/>
    <p:sldId id="352" r:id="rId55"/>
    <p:sldId id="353" r:id="rId56"/>
    <p:sldId id="354" r:id="rId57"/>
    <p:sldId id="355" r:id="rId58"/>
    <p:sldId id="356" r:id="rId59"/>
    <p:sldId id="357" r:id="rId60"/>
    <p:sldId id="358" r:id="rId61"/>
    <p:sldId id="344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59" r:id="rId75"/>
    <p:sldId id="325" r:id="rId76"/>
    <p:sldId id="326" r:id="rId77"/>
    <p:sldId id="327" r:id="rId78"/>
    <p:sldId id="328" r:id="rId79"/>
    <p:sldId id="329" r:id="rId80"/>
    <p:sldId id="360" r:id="rId81"/>
    <p:sldId id="361" r:id="rId82"/>
    <p:sldId id="362" r:id="rId83"/>
    <p:sldId id="363" r:id="rId84"/>
    <p:sldId id="364" r:id="rId85"/>
    <p:sldId id="365" r:id="rId86"/>
    <p:sldId id="366" r:id="rId87"/>
    <p:sldId id="367" r:id="rId88"/>
    <p:sldId id="368" r:id="rId89"/>
    <p:sldId id="369" r:id="rId90"/>
    <p:sldId id="370" r:id="rId91"/>
    <p:sldId id="371" r:id="rId92"/>
    <p:sldId id="372" r:id="rId93"/>
    <p:sldId id="373" r:id="rId94"/>
    <p:sldId id="374" r:id="rId95"/>
    <p:sldId id="375" r:id="rId96"/>
    <p:sldId id="377" r:id="rId97"/>
    <p:sldId id="378" r:id="rId9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0433" autoAdjust="0"/>
  </p:normalViewPr>
  <p:slideViewPr>
    <p:cSldViewPr>
      <p:cViewPr>
        <p:scale>
          <a:sx n="70" d="100"/>
          <a:sy n="70" d="100"/>
        </p:scale>
        <p:origin x="-1386" y="-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notesMaster" Target="notesMasters/notesMaster1.xml"/><Relationship Id="rId10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png"/></Relationships>
</file>

<file path=ppt/drawings/_rels/vmlDrawing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png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png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png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png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png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.png"/></Relationships>
</file>

<file path=ppt/drawings/_rels/vmlDrawing17.v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image" Target="../media/image47.png"/></Relationships>
</file>

<file path=ppt/drawings/_rels/vmlDrawing18.vml.rels><?xml version="1.0" encoding="UTF-8" standalone="yes"?>
<Relationships xmlns="http://schemas.openxmlformats.org/package/2006/relationships"><Relationship Id="rId2" Type="http://schemas.openxmlformats.org/officeDocument/2006/relationships/image" Target="../media/image50.wmf"/><Relationship Id="rId1" Type="http://schemas.openxmlformats.org/officeDocument/2006/relationships/image" Target="../media/image49.png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51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png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png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png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E61DDF-FF15-4031-A4D1-8A0EFAEAA9B9}" type="datetimeFigureOut">
              <a:rPr lang="en-US" smtClean="0"/>
              <a:pPr/>
              <a:t>1/19/2017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390B4B-D349-4722-8882-DFA8A6D00D16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0B4B-D349-4722-8882-DFA8A6D00D16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0B4B-D349-4722-8882-DFA8A6D00D16}" type="slidenum">
              <a:rPr lang="en-US" smtClean="0"/>
              <a:pPr/>
              <a:t>41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0B4B-D349-4722-8882-DFA8A6D00D16}" type="slidenum">
              <a:rPr lang="en-US" smtClean="0"/>
              <a:pPr/>
              <a:t>42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0B4B-D349-4722-8882-DFA8A6D00D16}" type="slidenum">
              <a:rPr lang="en-US" smtClean="0"/>
              <a:pPr/>
              <a:t>43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0B4B-D349-4722-8882-DFA8A6D00D16}" type="slidenum">
              <a:rPr lang="en-US" smtClean="0"/>
              <a:pPr/>
              <a:t>44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0B4B-D349-4722-8882-DFA8A6D00D16}" type="slidenum">
              <a:rPr lang="en-US" smtClean="0"/>
              <a:pPr/>
              <a:t>45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0B4B-D349-4722-8882-DFA8A6D00D16}" type="slidenum">
              <a:rPr lang="en-US" smtClean="0"/>
              <a:pPr/>
              <a:t>46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0B4B-D349-4722-8882-DFA8A6D00D16}" type="slidenum">
              <a:rPr lang="en-US" smtClean="0"/>
              <a:pPr/>
              <a:t>48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0B4B-D349-4722-8882-DFA8A6D00D16}" type="slidenum">
              <a:rPr lang="en-US" smtClean="0"/>
              <a:pPr/>
              <a:t>49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0B4B-D349-4722-8882-DFA8A6D00D16}" type="slidenum">
              <a:rPr lang="en-US" smtClean="0"/>
              <a:pPr/>
              <a:t>50</a:t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0B4B-D349-4722-8882-DFA8A6D00D16}" type="slidenum">
              <a:rPr lang="en-US" smtClean="0"/>
              <a:pPr/>
              <a:t>51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0B4B-D349-4722-8882-DFA8A6D00D16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0B4B-D349-4722-8882-DFA8A6D00D16}" type="slidenum">
              <a:rPr lang="en-US" smtClean="0"/>
              <a:pPr/>
              <a:t>52</a:t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0B4B-D349-4722-8882-DFA8A6D00D16}" type="slidenum">
              <a:rPr lang="en-US" smtClean="0"/>
              <a:pPr/>
              <a:t>53</a:t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0B4B-D349-4722-8882-DFA8A6D00D16}" type="slidenum">
              <a:rPr lang="en-US" smtClean="0"/>
              <a:pPr/>
              <a:t>54</a:t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There is an exception: </a:t>
            </a:r>
            <a:r>
              <a:rPr lang="en-US" dirty="0" err="1" smtClean="0"/>
              <a:t>NgForm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won't be applied to a </a:t>
            </a:r>
            <a:r>
              <a:rPr lang="en-US" dirty="0" smtClean="0"/>
              <a:t>&lt;form&gt;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that has </a:t>
            </a:r>
            <a:r>
              <a:rPr lang="en-US" dirty="0" err="1" smtClean="0"/>
              <a:t>formGroup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form:</a:t>
            </a:r>
            <a:r>
              <a:rPr lang="en-US" sz="1200" b="1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not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([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ngNoForm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]):</a:t>
            </a:r>
            <a:r>
              <a:rPr lang="en-US" sz="1200" b="1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not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([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formGroup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]),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ngForm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,[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ngForm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]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 means you </a:t>
            </a:r>
            <a:r>
              <a:rPr lang="en-US" sz="1200" b="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could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have a form that doesn't get </a:t>
            </a:r>
            <a:r>
              <a:rPr lang="en-US" dirty="0" err="1" smtClean="0"/>
              <a:t>NgForm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applied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by using the </a:t>
            </a:r>
            <a:r>
              <a:rPr lang="en-US" dirty="0" err="1" smtClean="0"/>
              <a:t>ngNoForm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attribute.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0B4B-D349-4722-8882-DFA8A6D00D16}" type="slidenum">
              <a:rPr lang="en-US" smtClean="0"/>
              <a:pPr/>
              <a:t>55</a:t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0B4B-D349-4722-8882-DFA8A6D00D16}" type="slidenum">
              <a:rPr lang="en-US" smtClean="0"/>
              <a:pPr/>
              <a:t>56</a:t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0B4B-D349-4722-8882-DFA8A6D00D16}" type="slidenum">
              <a:rPr lang="en-US" smtClean="0"/>
              <a:pPr/>
              <a:t>57</a:t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0B4B-D349-4722-8882-DFA8A6D00D16}" type="slidenum">
              <a:rPr lang="en-US" smtClean="0"/>
              <a:pPr/>
              <a:t>58</a:t>
            </a:fld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0B4B-D349-4722-8882-DFA8A6D00D16}" type="slidenum">
              <a:rPr lang="en-US" smtClean="0"/>
              <a:pPr/>
              <a:t>59</a:t>
            </a:fld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0B4B-D349-4722-8882-DFA8A6D00D16}" type="slidenum">
              <a:rPr lang="en-US" smtClean="0"/>
              <a:pPr/>
              <a:t>62</a:t>
            </a:fld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0B4B-D349-4722-8882-DFA8A6D00D16}" type="slidenum">
              <a:rPr lang="en-US" smtClean="0"/>
              <a:pPr/>
              <a:t>63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0B4B-D349-4722-8882-DFA8A6D00D16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0B4B-D349-4722-8882-DFA8A6D00D16}" type="slidenum">
              <a:rPr lang="en-US" smtClean="0"/>
              <a:pPr/>
              <a:t>64</a:t>
            </a:fld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0B4B-D349-4722-8882-DFA8A6D00D16}" type="slidenum">
              <a:rPr lang="en-US" smtClean="0"/>
              <a:pPr/>
              <a:t>65</a:t>
            </a:fld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0B4B-D349-4722-8882-DFA8A6D00D16}" type="slidenum">
              <a:rPr lang="en-US" smtClean="0"/>
              <a:pPr/>
              <a:t>66</a:t>
            </a:fld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0B4B-D349-4722-8882-DFA8A6D00D16}" type="slidenum">
              <a:rPr lang="en-US" smtClean="0"/>
              <a:pPr/>
              <a:t>67</a:t>
            </a:fld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0B4B-D349-4722-8882-DFA8A6D00D16}" type="slidenum">
              <a:rPr lang="en-US" smtClean="0"/>
              <a:pPr/>
              <a:t>68</a:t>
            </a:fld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0B4B-D349-4722-8882-DFA8A6D00D16}" type="slidenum">
              <a:rPr lang="en-US" smtClean="0"/>
              <a:pPr/>
              <a:t>69</a:t>
            </a:fld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0B4B-D349-4722-8882-DFA8A6D00D16}" type="slidenum">
              <a:rPr lang="en-US" smtClean="0"/>
              <a:pPr/>
              <a:t>70</a:t>
            </a:fld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0B4B-D349-4722-8882-DFA8A6D00D16}" type="slidenum">
              <a:rPr lang="en-US" smtClean="0"/>
              <a:pPr/>
              <a:t>71</a:t>
            </a:fld>
            <a:endParaRPr 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0B4B-D349-4722-8882-DFA8A6D00D16}" type="slidenum">
              <a:rPr lang="en-US" smtClean="0"/>
              <a:pPr/>
              <a:t>72</a:t>
            </a:fld>
            <a:endParaRPr 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0B4B-D349-4722-8882-DFA8A6D00D16}" type="slidenum">
              <a:rPr lang="en-US" smtClean="0"/>
              <a:pPr/>
              <a:t>73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0B4B-D349-4722-8882-DFA8A6D00D16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0B4B-D349-4722-8882-DFA8A6D00D16}" type="slidenum">
              <a:rPr lang="en-US" smtClean="0"/>
              <a:pPr/>
              <a:t>75</a:t>
            </a:fld>
            <a:endParaRPr 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0B4B-D349-4722-8882-DFA8A6D00D16}" type="slidenum">
              <a:rPr lang="en-US" smtClean="0"/>
              <a:pPr/>
              <a:t>76</a:t>
            </a:fld>
            <a:endParaRPr 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0B4B-D349-4722-8882-DFA8A6D00D16}" type="slidenum">
              <a:rPr lang="en-US" smtClean="0"/>
              <a:pPr/>
              <a:t>77</a:t>
            </a:fld>
            <a:endParaRPr 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0B4B-D349-4722-8882-DFA8A6D00D16}" type="slidenum">
              <a:rPr lang="en-US" smtClean="0"/>
              <a:pPr/>
              <a:t>78</a:t>
            </a:fld>
            <a:endParaRPr 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0B4B-D349-4722-8882-DFA8A6D00D16}" type="slidenum">
              <a:rPr lang="en-US" smtClean="0"/>
              <a:pPr/>
              <a:t>79</a:t>
            </a:fld>
            <a:endParaRPr 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With </a:t>
            </a:r>
            <a:r>
              <a:rPr lang="en-US" dirty="0" err="1" smtClean="0"/>
              <a:t>ngIf</a:t>
            </a:r>
            <a:r>
              <a:rPr lang="en-US" dirty="0" smtClean="0"/>
              <a:t>, angular2 removes the element from DOM, stops change detection for the associated component, detaches it from DOM events and destroys the component.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0B4B-D349-4722-8882-DFA8A6D00D16}" type="slidenum">
              <a:rPr lang="en-US" smtClean="0"/>
              <a:pPr/>
              <a:t>82</a:t>
            </a:fld>
            <a:endParaRPr 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If we really expected to "wink" the component like this, toggling visibility would be the better choice. In most UIs, when we "close" a component we're unlikely see it again for a long time, if ever. The </a:t>
            </a:r>
            <a:r>
              <a:rPr lang="en-US" dirty="0" err="1" smtClean="0"/>
              <a:t>ngIf</a:t>
            </a:r>
            <a:r>
              <a:rPr lang="en-US" dirty="0" smtClean="0"/>
              <a:t> would be preferred in that case.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0B4B-D349-4722-8882-DFA8A6D00D16}" type="slidenum">
              <a:rPr lang="en-US" smtClean="0"/>
              <a:pPr/>
              <a:t>86</a:t>
            </a:fld>
            <a:endParaRPr 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0B4B-D349-4722-8882-DFA8A6D00D16}" type="slidenum">
              <a:rPr lang="en-US" smtClean="0"/>
              <a:pPr/>
              <a:t>95</a:t>
            </a:fld>
            <a:endParaRPr 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0B4B-D349-4722-8882-DFA8A6D00D16}" type="slidenum">
              <a:rPr lang="en-US" smtClean="0"/>
              <a:pPr/>
              <a:t>96</a:t>
            </a:fld>
            <a:endParaRPr 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0B4B-D349-4722-8882-DFA8A6D00D16}" type="slidenum">
              <a:rPr lang="en-US" smtClean="0"/>
              <a:pPr/>
              <a:t>97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0B4B-D349-4722-8882-DFA8A6D00D16}" type="slidenum">
              <a:rPr lang="en-US" smtClean="0"/>
              <a:pPr/>
              <a:t>22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0B4B-D349-4722-8882-DFA8A6D00D16}" type="slidenum">
              <a:rPr lang="en-US" smtClean="0"/>
              <a:pPr/>
              <a:t>30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0B4B-D349-4722-8882-DFA8A6D00D16}" type="slidenum">
              <a:rPr lang="en-US" smtClean="0"/>
              <a:pPr/>
              <a:t>36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0B4B-D349-4722-8882-DFA8A6D00D16}" type="slidenum">
              <a:rPr lang="en-US" smtClean="0"/>
              <a:pPr/>
              <a:t>37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https://angular.io/docs/ts/latest/guide/pipes.html#!#no-filter-pipe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0B4B-D349-4722-8882-DFA8A6D00D16}" type="slidenum">
              <a:rPr lang="en-US" smtClean="0"/>
              <a:pPr/>
              <a:t>40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ctrTitle"/>
          </p:nvPr>
        </p:nvSpPr>
        <p:spPr>
          <a:xfrm>
            <a:off x="1432560" y="359898"/>
            <a:ext cx="7406640" cy="1472184"/>
          </a:xfrm>
        </p:spPr>
        <p:txBody>
          <a:bodyPr anchor="b"/>
          <a:lstStyle>
            <a:lvl1pPr algn="l"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22" name="Subtitle 21"/>
          <p:cNvSpPr>
            <a:spLocks noGrp="1"/>
          </p:cNvSpPr>
          <p:nvPr>
            <p:ph type="subTitle" idx="1"/>
          </p:nvPr>
        </p:nvSpPr>
        <p:spPr>
          <a:xfrm>
            <a:off x="1432560" y="1850064"/>
            <a:ext cx="7406640" cy="1752600"/>
          </a:xfrm>
        </p:spPr>
        <p:txBody>
          <a:bodyPr tIns="0"/>
          <a:lstStyle>
            <a:lvl1pPr marL="27432" indent="0" algn="l">
              <a:buNone/>
              <a:defRPr sz="26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1/19/2017</a:t>
            </a:fld>
            <a:endParaRPr lang="en-US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921433" y="1413802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Oval 8"/>
          <p:cNvSpPr/>
          <p:nvPr/>
        </p:nvSpPr>
        <p:spPr>
          <a:xfrm>
            <a:off x="1157176" y="1345016"/>
            <a:ext cx="64008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1/19/2017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274639"/>
            <a:ext cx="1828800" cy="5851525"/>
          </a:xfrm>
        </p:spPr>
        <p:txBody>
          <a:bodyPr vert="eaVert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274640"/>
            <a:ext cx="5562600" cy="5851525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1/19/2017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1/19/2017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282890" y="-54"/>
            <a:ext cx="68580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8392" y="2600325"/>
            <a:ext cx="6400800" cy="2286000"/>
          </a:xfrm>
        </p:spPr>
        <p:txBody>
          <a:bodyPr anchor="t"/>
          <a:lstStyle>
            <a:lvl1pPr algn="l">
              <a:lnSpc>
                <a:spcPts val="4500"/>
              </a:lnSpc>
              <a:buNone/>
              <a:defRPr sz="4000" b="1" cap="all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8392" y="1066800"/>
            <a:ext cx="6400800" cy="1509712"/>
          </a:xfrm>
        </p:spPr>
        <p:txBody>
          <a:bodyPr anchor="b"/>
          <a:lstStyle>
            <a:lvl1pPr marL="18288" indent="0">
              <a:lnSpc>
                <a:spcPts val="2300"/>
              </a:lnSpc>
              <a:spcBef>
                <a:spcPts val="0"/>
              </a:spcBef>
              <a:buNone/>
              <a:defRPr sz="20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1/19/2017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 bwMode="invGray">
          <a:xfrm>
            <a:off x="2286000" y="0"/>
            <a:ext cx="762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Oval 7"/>
          <p:cNvSpPr/>
          <p:nvPr/>
        </p:nvSpPr>
        <p:spPr>
          <a:xfrm>
            <a:off x="2172321" y="2814656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Oval 8"/>
          <p:cNvSpPr/>
          <p:nvPr/>
        </p:nvSpPr>
        <p:spPr>
          <a:xfrm>
            <a:off x="2408064" y="2745870"/>
            <a:ext cx="64008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3560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7608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1/19/2017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160336"/>
            <a:ext cx="8229600" cy="1143000"/>
          </a:xfrm>
        </p:spPr>
        <p:txBody>
          <a:bodyPr anchor="ctr"/>
          <a:lstStyle>
            <a:lvl1pPr algn="ctr">
              <a:defRPr sz="4500" b="1" cap="none" baseline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6344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1/19/2017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 anchor="ctr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1/19/2017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014984" y="0"/>
            <a:ext cx="8129016" cy="6858000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1/19/2017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Rectangle 5"/>
          <p:cNvSpPr/>
          <p:nvPr/>
        </p:nvSpPr>
        <p:spPr bwMode="invGray">
          <a:xfrm>
            <a:off x="1014984" y="-54"/>
            <a:ext cx="73152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6778"/>
            <a:ext cx="3810000" cy="1162050"/>
          </a:xfrm>
          <a:ln>
            <a:noFill/>
          </a:ln>
        </p:spPr>
        <p:txBody>
          <a:bodyPr anchor="b"/>
          <a:lstStyle>
            <a:lvl1pPr algn="l">
              <a:lnSpc>
                <a:spcPts val="2000"/>
              </a:lnSpc>
              <a:buNone/>
              <a:defRPr sz="2200" b="1" cap="all" baseline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57200" y="1406964"/>
            <a:ext cx="3810000" cy="698500"/>
          </a:xfrm>
        </p:spPr>
        <p:txBody>
          <a:bodyPr/>
          <a:lstStyle>
            <a:lvl1pPr marL="4572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57200" y="2133600"/>
            <a:ext cx="8153400" cy="39925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1/19/2017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6896" y="1066800"/>
            <a:ext cx="2743200" cy="1981200"/>
          </a:xfrm>
        </p:spPr>
        <p:txBody>
          <a:bodyPr anchor="b">
            <a:noAutofit/>
          </a:bodyPr>
          <a:lstStyle>
            <a:lvl1pPr algn="l">
              <a:buNone/>
              <a:defRPr sz="2100" b="1">
                <a:effectLst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1/19/2017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62000" y="1066800"/>
            <a:ext cx="4572000" cy="4572000"/>
          </a:xfrm>
          <a:prstGeom prst="rect">
            <a:avLst/>
          </a:prstGeom>
          <a:solidFill>
            <a:srgbClr val="FFFFFF"/>
          </a:solidFill>
          <a:ln w="88900" cap="sq">
            <a:solidFill>
              <a:srgbClr val="FFFFFF"/>
            </a:solidFill>
            <a:miter lim="800000"/>
          </a:ln>
          <a:effectLst>
            <a:outerShdw blurRad="55500" dist="18500" dir="5400000" algn="tl" rotWithShape="0">
              <a:srgbClr val="000000">
                <a:alpha val="3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635">
            <a:bevelT w="25400" h="19050"/>
            <a:contourClr>
              <a:srgbClr val="969696"/>
            </a:contourClr>
          </a:sp3d>
        </p:spPr>
        <p:txBody>
          <a:bodyPr lIns="91440" tIns="274320" rtlCol="0" anchor="t">
            <a:normAutofit/>
          </a:bodyPr>
          <a:lstStyle>
            <a:extLst/>
          </a:lstStyle>
          <a:p>
            <a:pPr marL="0" indent="-283464" algn="l" rtl="0" eaLnBrk="1" latinLnBrk="0" hangingPunct="1">
              <a:lnSpc>
                <a:spcPts val="3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None/>
            </a:pPr>
            <a:endParaRPr kumimoji="0" lang="en-US" sz="32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38200" y="1143003"/>
            <a:ext cx="4419600" cy="3514531"/>
          </a:xfrm>
          <a:prstGeom prst="roundRect">
            <a:avLst>
              <a:gd name="adj" fmla="val 783"/>
            </a:avLst>
          </a:prstGeom>
          <a:solidFill>
            <a:schemeClr val="bg2"/>
          </a:solidFill>
          <a:ln w="127000">
            <a:noFill/>
            <a:miter lim="800000"/>
          </a:ln>
          <a:effectLst/>
        </p:spPr>
        <p:txBody>
          <a:bodyPr lIns="91440" tIns="274320" anchor="t"/>
          <a:lstStyle>
            <a:lvl1pPr indent="0">
              <a:buNone/>
              <a:defRPr sz="3200"/>
            </a:lvl1pPr>
            <a:extLst/>
          </a:lstStyle>
          <a:p>
            <a:pPr marL="0" algn="l" eaLnBrk="1" latinLnBrk="0" hangingPunct="1"/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9" name="Flowchart: Process 8"/>
          <p:cNvSpPr/>
          <p:nvPr/>
        </p:nvSpPr>
        <p:spPr>
          <a:xfrm rot="19468671">
            <a:off x="396725" y="954341"/>
            <a:ext cx="685800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shade val="90000"/>
                <a:satMod val="200000"/>
                <a:alpha val="4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0" name="Flowchart: Process 9"/>
          <p:cNvSpPr/>
          <p:nvPr/>
        </p:nvSpPr>
        <p:spPr>
          <a:xfrm rot="2103354" flipH="1">
            <a:off x="5003667" y="936786"/>
            <a:ext cx="649224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alpha val="2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800600"/>
            <a:ext cx="4419600" cy="762000"/>
          </a:xfrm>
        </p:spPr>
        <p:txBody>
          <a:bodyPr anchor="ctr"/>
          <a:lstStyle>
            <a:lvl1pPr marL="0" indent="0" algn="l">
              <a:lnSpc>
                <a:spcPts val="1600"/>
              </a:lnSpc>
              <a:spcBef>
                <a:spcPts val="0"/>
              </a:spcBef>
              <a:buNone/>
              <a:defRPr sz="1400">
                <a:solidFill>
                  <a:srgbClr val="777777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e 6"/>
          <p:cNvSpPr/>
          <p:nvPr/>
        </p:nvSpPr>
        <p:spPr>
          <a:xfrm>
            <a:off x="-815927" y="-815922"/>
            <a:ext cx="1638887" cy="1638887"/>
          </a:xfrm>
          <a:prstGeom prst="pie">
            <a:avLst>
              <a:gd name="adj1" fmla="val 0"/>
              <a:gd name="adj2" fmla="val 5402120"/>
            </a:avLst>
          </a:prstGeom>
          <a:solidFill>
            <a:schemeClr val="bg2">
              <a:tint val="18000"/>
              <a:satMod val="220000"/>
              <a:alpha val="33000"/>
            </a:schemeClr>
          </a:solidFill>
          <a:ln w="3175" cap="rnd" cmpd="sng" algn="ctr">
            <a:solidFill>
              <a:schemeClr val="bg2">
                <a:shade val="70000"/>
                <a:satMod val="200000"/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Oval 7"/>
          <p:cNvSpPr/>
          <p:nvPr/>
        </p:nvSpPr>
        <p:spPr>
          <a:xfrm>
            <a:off x="168816" y="21102"/>
            <a:ext cx="1702191" cy="1702191"/>
          </a:xfrm>
          <a:prstGeom prst="ellipse">
            <a:avLst/>
          </a:prstGeom>
          <a:noFill/>
          <a:ln w="27305" cap="rnd" cmpd="sng" algn="ctr">
            <a:solidFill>
              <a:schemeClr val="bg2">
                <a:tint val="45000"/>
                <a:satMod val="325000"/>
                <a:alpha val="100000"/>
              </a:schemeClr>
            </a:solidFill>
            <a:prstDash val="solid"/>
          </a:ln>
          <a:effectLst>
            <a:outerShdw blurRad="25400" dist="25400" dir="5400000" algn="tl" rotWithShape="0">
              <a:schemeClr val="bg2">
                <a:shade val="50000"/>
                <a:satMod val="150000"/>
                <a:alpha val="8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1" name="Donut 10"/>
          <p:cNvSpPr/>
          <p:nvPr/>
        </p:nvSpPr>
        <p:spPr>
          <a:xfrm rot="2315675">
            <a:off x="182881" y="1055077"/>
            <a:ext cx="1125717" cy="1102624"/>
          </a:xfrm>
          <a:prstGeom prst="donut">
            <a:avLst>
              <a:gd name="adj" fmla="val 11833"/>
            </a:avLst>
          </a:prstGeom>
          <a:gradFill rotWithShape="1">
            <a:gsLst>
              <a:gs pos="0">
                <a:schemeClr val="bg2">
                  <a:tint val="10000"/>
                  <a:shade val="99000"/>
                  <a:satMod val="355000"/>
                  <a:alpha val="70000"/>
                </a:schemeClr>
              </a:gs>
              <a:gs pos="70000">
                <a:schemeClr val="bg2">
                  <a:tint val="6000"/>
                  <a:shade val="100000"/>
                  <a:satMod val="400000"/>
                  <a:alpha val="55000"/>
                </a:schemeClr>
              </a:gs>
              <a:gs pos="100000">
                <a:schemeClr val="bg2">
                  <a:tint val="100000"/>
                  <a:shade val="75000"/>
                  <a:satMod val="370000"/>
                  <a:alpha val="60000"/>
                </a:schemeClr>
              </a:gs>
            </a:gsLst>
            <a:path path="circle">
              <a:fillToRect l="-407500" t="-50000" r="507500" b="150000"/>
            </a:path>
          </a:gradFill>
          <a:ln w="7350" cap="rnd" cmpd="sng" algn="ctr">
            <a:solidFill>
              <a:schemeClr val="bg2">
                <a:shade val="60000"/>
                <a:satMod val="220000"/>
                <a:alpha val="100000"/>
              </a:schemeClr>
            </a:solidFill>
            <a:prstDash val="solid"/>
          </a:ln>
          <a:effectLst>
            <a:outerShdw blurRad="12700" dist="15000" dir="4500000" algn="tl" rotWithShape="0">
              <a:schemeClr val="bg2">
                <a:shade val="10000"/>
                <a:satMod val="200000"/>
                <a:alpha val="3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>
          <a:xfrm>
            <a:off x="1012873" y="-54"/>
            <a:ext cx="8131127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5" name="Title Placeholder 4"/>
          <p:cNvSpPr>
            <a:spLocks noGrp="1"/>
          </p:cNvSpPr>
          <p:nvPr>
            <p:ph type="title"/>
          </p:nvPr>
        </p:nvSpPr>
        <p:spPr>
          <a:xfrm>
            <a:off x="1435608" y="274638"/>
            <a:ext cx="7498080" cy="1143000"/>
          </a:xfrm>
          <a:prstGeom prst="rect">
            <a:avLst/>
          </a:prstGeom>
        </p:spPr>
        <p:txBody>
          <a:bodyPr anchor="ctr">
            <a:normAutofit/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>
          <a:xfrm>
            <a:off x="1435608" y="1447800"/>
            <a:ext cx="7498080" cy="4800600"/>
          </a:xfrm>
          <a:prstGeom prst="rect">
            <a:avLst/>
          </a:prstGeom>
        </p:spPr>
        <p:txBody>
          <a:bodyPr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24" name="Date Placeholder 23"/>
          <p:cNvSpPr>
            <a:spLocks noGrp="1"/>
          </p:cNvSpPr>
          <p:nvPr>
            <p:ph type="dt" sz="half" idx="2"/>
          </p:nvPr>
        </p:nvSpPr>
        <p:spPr>
          <a:xfrm>
            <a:off x="3581400" y="6305550"/>
            <a:ext cx="2133600" cy="476250"/>
          </a:xfrm>
          <a:prstGeom prst="rect">
            <a:avLst/>
          </a:prstGeom>
        </p:spPr>
        <p:txBody>
          <a:bodyPr anchor="b"/>
          <a:lstStyle>
            <a:lvl1pPr algn="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</a:defRPr>
            </a:lvl1pPr>
            <a:extLst/>
          </a:lstStyle>
          <a:p>
            <a:fld id="{1D8BD707-D9CF-40AE-B4C6-C98DA3205C09}" type="datetimeFigureOut">
              <a:rPr lang="en-US" smtClean="0"/>
              <a:pPr/>
              <a:t>1/19/2017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5715000" y="6305550"/>
            <a:ext cx="2895600" cy="476250"/>
          </a:xfrm>
          <a:prstGeom prst="rect">
            <a:avLst/>
          </a:prstGeom>
        </p:spPr>
        <p:txBody>
          <a:bodyPr anchor="b"/>
          <a:lstStyle>
            <a:lvl1pPr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endParaRPr 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4"/>
          </p:nvPr>
        </p:nvSpPr>
        <p:spPr>
          <a:xfrm>
            <a:off x="8613648" y="6305550"/>
            <a:ext cx="457200" cy="476250"/>
          </a:xfrm>
          <a:prstGeom prst="rect">
            <a:avLst/>
          </a:prstGeom>
        </p:spPr>
        <p:txBody>
          <a:bodyPr anchor="b"/>
          <a:lstStyle>
            <a:lvl1pPr algn="ct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Rectangle 14"/>
          <p:cNvSpPr/>
          <p:nvPr/>
        </p:nvSpPr>
        <p:spPr bwMode="invGray">
          <a:xfrm>
            <a:off x="1014984" y="-54"/>
            <a:ext cx="73152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l" rtl="0" eaLnBrk="1" latinLnBrk="0" hangingPunct="1">
        <a:spcBef>
          <a:spcPct val="0"/>
        </a:spcBef>
        <a:buNone/>
        <a:defRPr kumimoji="0" sz="4300" kern="1200">
          <a:solidFill>
            <a:schemeClr val="tx2">
              <a:satMod val="130000"/>
            </a:schemeClr>
          </a:solidFill>
          <a:effectLst>
            <a:outerShdw blurRad="50000" dist="30000" dir="5400000" algn="tl" rotWithShape="0">
              <a:srgbClr val="000000">
                <a:alpha val="30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83464" algn="l" rtl="0" eaLnBrk="1" latinLnBrk="0" hangingPunct="1">
        <a:lnSpc>
          <a:spcPct val="100000"/>
        </a:lnSpc>
        <a:spcBef>
          <a:spcPts val="600"/>
        </a:spcBef>
        <a:buClr>
          <a:schemeClr val="accent1"/>
        </a:buClr>
        <a:buSzPct val="80000"/>
        <a:buFont typeface="Wingdings 2"/>
        <a:buChar char="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37744" algn="l" rtl="0" eaLnBrk="1" latinLnBrk="0" hangingPunct="1">
        <a:lnSpc>
          <a:spcPct val="100000"/>
        </a:lnSpc>
        <a:spcBef>
          <a:spcPts val="550"/>
        </a:spcBef>
        <a:buClr>
          <a:schemeClr val="accent1"/>
        </a:buClr>
        <a:buFont typeface="Verdana"/>
        <a:buChar char="◦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886968" indent="-228600" algn="l" rtl="0" eaLnBrk="1" latinLnBrk="0" hangingPunct="1">
        <a:lnSpc>
          <a:spcPct val="100000"/>
        </a:lnSpc>
        <a:spcBef>
          <a:spcPct val="20000"/>
        </a:spcBef>
        <a:buClr>
          <a:schemeClr val="accent2"/>
        </a:buClr>
        <a:buFont typeface="Wingdings 2"/>
        <a:buChar char="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173736" algn="l" rtl="0" eaLnBrk="1" latinLnBrk="0" hangingPunct="1">
        <a:lnSpc>
          <a:spcPct val="100000"/>
        </a:lnSpc>
        <a:spcBef>
          <a:spcPct val="20000"/>
        </a:spcBef>
        <a:buClr>
          <a:schemeClr val="accent3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298448" indent="-182880" algn="l" rtl="0" eaLnBrk="1" latinLnBrk="0" hangingPunct="1">
        <a:lnSpc>
          <a:spcPct val="100000"/>
        </a:lnSpc>
        <a:spcBef>
          <a:spcPct val="20000"/>
        </a:spcBef>
        <a:buClr>
          <a:schemeClr val="accent4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508760" indent="-182880" algn="l" rtl="0" eaLnBrk="1" latinLnBrk="0" hangingPunct="1">
        <a:lnSpc>
          <a:spcPct val="100000"/>
        </a:lnSpc>
        <a:spcBef>
          <a:spcPct val="20000"/>
        </a:spcBef>
        <a:buClr>
          <a:schemeClr val="accent5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71907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213055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oleObject" Target="../embeddings/oleObject1.bin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oleObject" Target="../embeddings/oleObject2.bin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oleObject" Target="../embeddings/oleObject3.bin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oleObject" Target="../embeddings/oleObject4.bin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4" Type="http://schemas.openxmlformats.org/officeDocument/2006/relationships/oleObject" Target="../embeddings/oleObject5.bin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4" Type="http://schemas.openxmlformats.org/officeDocument/2006/relationships/oleObject" Target="../embeddings/oleObject6.bin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5" Type="http://schemas.openxmlformats.org/officeDocument/2006/relationships/oleObject" Target="../embeddings/oleObject8.bin"/><Relationship Id="rId4" Type="http://schemas.openxmlformats.org/officeDocument/2006/relationships/oleObject" Target="../embeddings/oleObject7.bin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11.bin"/><Relationship Id="rId5" Type="http://schemas.openxmlformats.org/officeDocument/2006/relationships/oleObject" Target="../embeddings/oleObject10.bin"/><Relationship Id="rId4" Type="http://schemas.openxmlformats.org/officeDocument/2006/relationships/oleObject" Target="../embeddings/oleObject9.bin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4" Type="http://schemas.openxmlformats.org/officeDocument/2006/relationships/oleObject" Target="../embeddings/oleObject12.bin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5" Type="http://schemas.openxmlformats.org/officeDocument/2006/relationships/oleObject" Target="../embeddings/oleObject14.bin"/><Relationship Id="rId4" Type="http://schemas.openxmlformats.org/officeDocument/2006/relationships/oleObject" Target="../embeddings/oleObject13.bin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4" Type="http://schemas.openxmlformats.org/officeDocument/2006/relationships/oleObject" Target="../embeddings/oleObject15.bin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4" Type="http://schemas.openxmlformats.org/officeDocument/2006/relationships/oleObject" Target="../embeddings/oleObject16.bin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4" Type="http://schemas.openxmlformats.org/officeDocument/2006/relationships/oleObject" Target="../embeddings/oleObject17.bin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4" Type="http://schemas.openxmlformats.org/officeDocument/2006/relationships/oleObject" Target="../embeddings/oleObject18.bin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4" Type="http://schemas.openxmlformats.org/officeDocument/2006/relationships/oleObject" Target="../embeddings/oleObject19.bin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4" Type="http://schemas.openxmlformats.org/officeDocument/2006/relationships/oleObject" Target="../embeddings/oleObject20.bin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4" Type="http://schemas.openxmlformats.org/officeDocument/2006/relationships/oleObject" Target="../embeddings/oleObject22.bin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.vml"/><Relationship Id="rId4" Type="http://schemas.openxmlformats.org/officeDocument/2006/relationships/oleObject" Target="../embeddings/oleObject24.bin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9.v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/docs/Web/API/DocumentFragment" TargetMode="External"/><Relationship Id="rId2" Type="http://schemas.openxmlformats.org/officeDocument/2006/relationships/hyperlink" Target="https://developer.mozilla.org/en-US/docs/Web/HTML/Element/template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6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Understanding </a:t>
            </a:r>
            <a:r>
              <a:rPr lang="en-US" dirty="0" err="1" smtClean="0"/>
              <a:t>NodeJS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35608" y="1447800"/>
            <a:ext cx="7498080" cy="4648200"/>
          </a:xfrm>
        </p:spPr>
        <p:txBody>
          <a:bodyPr>
            <a:normAutofit/>
          </a:bodyPr>
          <a:lstStyle/>
          <a:p>
            <a:r>
              <a:rPr lang="en-US" b="1" dirty="0" smtClean="0"/>
              <a:t>Node</a:t>
            </a:r>
            <a:r>
              <a:rPr lang="en-US" dirty="0" smtClean="0"/>
              <a:t>.</a:t>
            </a:r>
            <a:r>
              <a:rPr lang="en-US" b="1" dirty="0" smtClean="0"/>
              <a:t>js</a:t>
            </a:r>
            <a:r>
              <a:rPr lang="en-US" dirty="0" smtClean="0"/>
              <a:t>®</a:t>
            </a:r>
          </a:p>
          <a:p>
            <a:pPr lvl="1"/>
            <a:r>
              <a:rPr lang="en-US" dirty="0" smtClean="0"/>
              <a:t>JavaScript runtime built on Chrome's V8 JavaScript engine. </a:t>
            </a:r>
            <a:endParaRPr lang="en-US" b="1" dirty="0" smtClean="0"/>
          </a:p>
          <a:p>
            <a:pPr lvl="1"/>
            <a:r>
              <a:rPr lang="en-US" dirty="0" smtClean="0"/>
              <a:t>Uses an event-driven, non-blocking I/O model that makes it lightweight and efficient. </a:t>
            </a:r>
          </a:p>
          <a:p>
            <a:pPr lvl="1"/>
            <a:r>
              <a:rPr lang="en-US" dirty="0" smtClean="0"/>
              <a:t>Lightweight and efficient, perfect for data-intensive real-time applications.</a:t>
            </a:r>
          </a:p>
          <a:p>
            <a:pPr lvl="2"/>
            <a:r>
              <a:rPr lang="en-US" dirty="0" smtClean="0"/>
              <a:t>Run across distributed devices.</a:t>
            </a:r>
          </a:p>
          <a:p>
            <a:pPr lvl="1"/>
            <a:endParaRPr lang="en-US" dirty="0" smtClean="0"/>
          </a:p>
        </p:txBody>
      </p:sp>
      <p:pic>
        <p:nvPicPr>
          <p:cNvPr id="69639" name="Picture 7" descr="D:\Angular22\downloaded\images\download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77000" y="4953000"/>
            <a:ext cx="2362201" cy="1524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Rectangle 8"/>
          <p:cNvSpPr/>
          <p:nvPr/>
        </p:nvSpPr>
        <p:spPr>
          <a:xfrm>
            <a:off x="1371600" y="5791200"/>
            <a:ext cx="4528869" cy="52322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sz="2800" b="1" dirty="0" err="1" smtClean="0"/>
              <a:t>NodeJS</a:t>
            </a:r>
            <a:r>
              <a:rPr lang="en-US" sz="2800" b="1" dirty="0" smtClean="0"/>
              <a:t>: </a:t>
            </a:r>
            <a:r>
              <a:rPr lang="en-US" sz="2800" b="1" dirty="0" smtClean="0">
                <a:solidFill>
                  <a:srgbClr val="0000CC"/>
                </a:solidFill>
              </a:rPr>
              <a:t>https://nodejs.org/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NodeJs</a:t>
            </a:r>
            <a:r>
              <a:rPr lang="en-US" dirty="0" smtClean="0"/>
              <a:t> approach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35608" y="1447800"/>
            <a:ext cx="7498080" cy="4953000"/>
          </a:xfrm>
        </p:spPr>
        <p:txBody>
          <a:bodyPr>
            <a:normAutofit fontScale="92500" lnSpcReduction="20000"/>
          </a:bodyPr>
          <a:lstStyle/>
          <a:p>
            <a:pPr fontAlgn="base"/>
            <a:r>
              <a:rPr lang="en-US" dirty="0" smtClean="0"/>
              <a:t>To avoid this Node.js introduces the concept of event-driven, asynchronous callbacks, by utilizing an event loop.</a:t>
            </a:r>
          </a:p>
          <a:p>
            <a:pPr fontAlgn="base"/>
            <a:endParaRPr lang="en-US" dirty="0" smtClean="0"/>
          </a:p>
          <a:p>
            <a:pPr fontAlgn="base"/>
            <a:endParaRPr lang="en-US" dirty="0" smtClean="0"/>
          </a:p>
          <a:p>
            <a:pPr fontAlgn="base">
              <a:buNone/>
            </a:pPr>
            <a:endParaRPr lang="en-US" dirty="0" smtClean="0"/>
          </a:p>
          <a:p>
            <a:pPr fontAlgn="base"/>
            <a:r>
              <a:rPr lang="en-US" dirty="0" smtClean="0"/>
              <a:t>Node.js can handle the database request asynchronously</a:t>
            </a:r>
          </a:p>
          <a:p>
            <a:pPr lvl="1" fontAlgn="base"/>
            <a:r>
              <a:rPr lang="en-US" dirty="0" smtClean="0"/>
              <a:t>Instead of waiting for query to be finished, node makes a mental note that says “</a:t>
            </a:r>
            <a:r>
              <a:rPr lang="en-US" i="1" u="sng" dirty="0" smtClean="0"/>
              <a:t>When at some point in the future the database query is done, then I have to execute the anonymous function</a:t>
            </a:r>
            <a:r>
              <a:rPr lang="en-US" dirty="0" smtClean="0"/>
              <a:t>.”</a:t>
            </a:r>
          </a:p>
        </p:txBody>
      </p:sp>
      <p:sp>
        <p:nvSpPr>
          <p:cNvPr id="4" name="Rectangle 3"/>
          <p:cNvSpPr/>
          <p:nvPr/>
        </p:nvSpPr>
        <p:spPr>
          <a:xfrm>
            <a:off x="2590800" y="2667000"/>
            <a:ext cx="6248400" cy="120032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 err="1" smtClean="0"/>
              <a:t>database.query</a:t>
            </a:r>
            <a:r>
              <a:rPr lang="en-US" dirty="0" smtClean="0"/>
              <a:t>("SELECT * FROM </a:t>
            </a:r>
            <a:r>
              <a:rPr lang="en-US" dirty="0" err="1" smtClean="0"/>
              <a:t>hugetable</a:t>
            </a:r>
            <a:r>
              <a:rPr lang="en-US" dirty="0" smtClean="0"/>
              <a:t>", function(rows) { </a:t>
            </a:r>
          </a:p>
          <a:p>
            <a:r>
              <a:rPr lang="en-US" dirty="0" smtClean="0"/>
              <a:t>       </a:t>
            </a:r>
            <a:r>
              <a:rPr lang="en-US" dirty="0" err="1" smtClean="0"/>
              <a:t>var</a:t>
            </a:r>
            <a:r>
              <a:rPr lang="en-US" dirty="0" smtClean="0"/>
              <a:t> result = rows; </a:t>
            </a:r>
          </a:p>
          <a:p>
            <a:r>
              <a:rPr lang="en-US" dirty="0" smtClean="0"/>
              <a:t>}); </a:t>
            </a:r>
          </a:p>
          <a:p>
            <a:r>
              <a:rPr lang="en-US" dirty="0" smtClean="0"/>
              <a:t>console.log("Hello World");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NodeJs</a:t>
            </a:r>
            <a:r>
              <a:rPr lang="en-US" dirty="0" smtClean="0"/>
              <a:t> approach</a:t>
            </a:r>
            <a:endParaRPr lang="en-US" dirty="0"/>
          </a:p>
        </p:txBody>
      </p:sp>
      <p:pic>
        <p:nvPicPr>
          <p:cNvPr id="89090" name="Picture 2" descr="D:\Angular22\downloaded\images\nodejs-post-1-img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71600" y="1905000"/>
            <a:ext cx="7531309" cy="424021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NodeJs</a:t>
            </a:r>
            <a:r>
              <a:rPr lang="en-US" dirty="0" smtClean="0"/>
              <a:t> server demo</a:t>
            </a:r>
            <a:endParaRPr lang="en-US" dirty="0"/>
          </a:p>
        </p:txBody>
      </p:sp>
      <p:pic>
        <p:nvPicPr>
          <p:cNvPr id="9011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00200" y="2362200"/>
            <a:ext cx="6912256" cy="3429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Node Package Manager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35608" y="1447800"/>
            <a:ext cx="7498080" cy="4648200"/>
          </a:xfrm>
        </p:spPr>
        <p:txBody>
          <a:bodyPr>
            <a:normAutofit/>
          </a:bodyPr>
          <a:lstStyle/>
          <a:p>
            <a:pPr fontAlgn="base"/>
            <a:r>
              <a:rPr lang="en-US" dirty="0" smtClean="0"/>
              <a:t>Comes by default with every Node.js installation</a:t>
            </a:r>
          </a:p>
          <a:p>
            <a:pPr fontAlgn="base"/>
            <a:r>
              <a:rPr lang="en-US" dirty="0" smtClean="0"/>
              <a:t>Built-in support for package management using the </a:t>
            </a:r>
            <a:r>
              <a:rPr lang="en-US" i="1" u="sng" dirty="0" smtClean="0">
                <a:solidFill>
                  <a:srgbClr val="0000FF"/>
                </a:solidFill>
              </a:rPr>
              <a:t>NPM</a:t>
            </a:r>
            <a:r>
              <a:rPr lang="en-US" dirty="0" smtClean="0"/>
              <a:t> tool </a:t>
            </a:r>
          </a:p>
          <a:p>
            <a:pPr fontAlgn="base"/>
            <a:r>
              <a:rPr lang="en-US" dirty="0" smtClean="0"/>
              <a:t>A set of publicly available, reusable components, available through easy installation via an online repository, with version and dependency management.</a:t>
            </a:r>
          </a:p>
        </p:txBody>
      </p:sp>
      <p:sp>
        <p:nvSpPr>
          <p:cNvPr id="4" name="Rectangle 3"/>
          <p:cNvSpPr/>
          <p:nvPr/>
        </p:nvSpPr>
        <p:spPr>
          <a:xfrm>
            <a:off x="3276600" y="5877580"/>
            <a:ext cx="3747436" cy="52322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sz="2800" b="1" dirty="0" smtClean="0"/>
              <a:t>NPM: </a:t>
            </a:r>
            <a:r>
              <a:rPr lang="en-US" sz="2800" dirty="0" smtClean="0">
                <a:solidFill>
                  <a:srgbClr val="0000FF"/>
                </a:solidFill>
              </a:rPr>
              <a:t>https://npmjs.org/</a:t>
            </a:r>
            <a:endParaRPr lang="en-US" sz="2800" b="1" dirty="0" smtClean="0">
              <a:solidFill>
                <a:srgbClr val="0000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Angular 2</a:t>
            </a:r>
            <a:endParaRPr lang="en-US" dirty="0"/>
          </a:p>
        </p:txBody>
      </p:sp>
      <p:pic>
        <p:nvPicPr>
          <p:cNvPr id="106498" name="Picture 2" descr="https://cdn-images-1.medium.com/max/2000/1*G9c-7KFLXPW8nZtnvrrRgg.jpe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" y="2109840"/>
            <a:ext cx="8886825" cy="299556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Architecture </a:t>
            </a:r>
            <a:endParaRPr lang="en-US" dirty="0"/>
          </a:p>
        </p:txBody>
      </p:sp>
      <p:pic>
        <p:nvPicPr>
          <p:cNvPr id="91138" name="Picture 2" descr="D:\Angular22\downloaded\images\image001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38814" y="1828800"/>
            <a:ext cx="7119386" cy="383264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Architecture 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Module</a:t>
            </a:r>
          </a:p>
          <a:p>
            <a:r>
              <a:rPr lang="en-US" dirty="0" smtClean="0"/>
              <a:t>Component</a:t>
            </a:r>
          </a:p>
          <a:p>
            <a:r>
              <a:rPr lang="en-US" dirty="0" smtClean="0"/>
              <a:t>Template</a:t>
            </a:r>
          </a:p>
          <a:p>
            <a:r>
              <a:rPr lang="en-US" dirty="0" smtClean="0"/>
              <a:t>Metadata</a:t>
            </a:r>
          </a:p>
          <a:p>
            <a:r>
              <a:rPr lang="en-US" dirty="0" smtClean="0"/>
              <a:t>Data Binding</a:t>
            </a:r>
          </a:p>
          <a:p>
            <a:r>
              <a:rPr lang="en-US" dirty="0" smtClean="0"/>
              <a:t>Directive</a:t>
            </a:r>
          </a:p>
          <a:p>
            <a:r>
              <a:rPr lang="en-US" dirty="0" smtClean="0"/>
              <a:t>Service</a:t>
            </a:r>
          </a:p>
          <a:p>
            <a:r>
              <a:rPr lang="en-US" dirty="0" smtClean="0"/>
              <a:t>Dependency Injection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 smtClean="0"/>
              <a:t>Modules</a:t>
            </a:r>
            <a:endParaRPr lang="en-US" sz="4800" dirty="0"/>
          </a:p>
        </p:txBody>
      </p:sp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endParaRPr lang="en-US" sz="3200" dirty="0" smtClean="0">
              <a:solidFill>
                <a:schemeClr val="tx1"/>
              </a:solidFill>
            </a:endParaRPr>
          </a:p>
          <a:p>
            <a:endParaRPr lang="en-US" sz="3200" dirty="0" smtClean="0"/>
          </a:p>
          <a:p>
            <a:r>
              <a:rPr lang="en-US" sz="3200" dirty="0" smtClean="0"/>
              <a:t>Good modules are</a:t>
            </a:r>
          </a:p>
          <a:p>
            <a:pPr lvl="1"/>
            <a:r>
              <a:rPr lang="en-US" sz="3000" dirty="0" smtClean="0"/>
              <a:t>Highly self-contained with distinct functionality</a:t>
            </a:r>
          </a:p>
          <a:p>
            <a:pPr lvl="1"/>
            <a:r>
              <a:rPr lang="en-US" sz="3000" dirty="0" smtClean="0"/>
              <a:t>Allowing them to be shuffled, removed, or added as necessary</a:t>
            </a:r>
          </a:p>
          <a:p>
            <a:pPr lvl="1"/>
            <a:r>
              <a:rPr lang="en-US" sz="3000" dirty="0" smtClean="0"/>
              <a:t>Without disrupting the system as a whole.</a:t>
            </a:r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914400" y="1466324"/>
            <a:ext cx="7772400" cy="769441"/>
          </a:xfrm>
          <a:prstGeom prst="rect">
            <a:avLst/>
          </a:prstGeom>
          <a:solidFill>
            <a:srgbClr val="0070C0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just"/>
            <a:r>
              <a:rPr lang="en-US" sz="2400" dirty="0" smtClean="0"/>
              <a:t>Good</a:t>
            </a:r>
            <a:r>
              <a:rPr lang="en-US" sz="2000" dirty="0" smtClean="0"/>
              <a:t> authors divide their books into chapters and sections; good programmers divide their programs into modules.</a:t>
            </a:r>
            <a:endParaRPr 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 smtClean="0"/>
              <a:t>Why Modules</a:t>
            </a:r>
            <a:endParaRPr lang="en-US" sz="4800" dirty="0"/>
          </a:p>
        </p:txBody>
      </p:sp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/>
          </a:bodyPr>
          <a:lstStyle/>
          <a:p>
            <a:r>
              <a:rPr lang="en-US" sz="3200" i="1" dirty="0" smtClean="0">
                <a:solidFill>
                  <a:srgbClr val="0000FF"/>
                </a:solidFill>
              </a:rPr>
              <a:t>Maintainability</a:t>
            </a:r>
          </a:p>
          <a:p>
            <a:pPr lvl="1"/>
            <a:r>
              <a:rPr lang="en-US" sz="2800" dirty="0" smtClean="0"/>
              <a:t>Updating a single module is much easier when the module is decoupled from other pieces of code.</a:t>
            </a:r>
          </a:p>
          <a:p>
            <a:r>
              <a:rPr lang="en-US" sz="3200" i="1" dirty="0" err="1" smtClean="0">
                <a:solidFill>
                  <a:srgbClr val="0000FF"/>
                </a:solidFill>
              </a:rPr>
              <a:t>Namespacing</a:t>
            </a:r>
            <a:endParaRPr lang="en-US" sz="3200" i="1" dirty="0" smtClean="0">
              <a:solidFill>
                <a:srgbClr val="0000FF"/>
              </a:solidFill>
            </a:endParaRPr>
          </a:p>
          <a:p>
            <a:pPr lvl="1"/>
            <a:r>
              <a:rPr lang="en-US" sz="2800" dirty="0" smtClean="0"/>
              <a:t>Modules allow us to avoid namespace pollution by creating a private space for our variables.</a:t>
            </a:r>
          </a:p>
          <a:p>
            <a:r>
              <a:rPr lang="en-US" sz="3200" i="1" dirty="0" smtClean="0">
                <a:solidFill>
                  <a:srgbClr val="0000FF"/>
                </a:solidFill>
              </a:rPr>
              <a:t>Reusability</a:t>
            </a:r>
          </a:p>
          <a:p>
            <a:pPr lvl="1"/>
            <a:r>
              <a:rPr lang="en-US" sz="2800" dirty="0" smtClean="0"/>
              <a:t>Let’s be honest here: copy previously written code into new projects.</a:t>
            </a:r>
            <a:endParaRPr lang="en-US" sz="28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Angular Module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Every Angular app has at least one Angular module class, the </a:t>
            </a:r>
            <a:r>
              <a:rPr lang="en-US" i="1" u="sng" dirty="0" smtClean="0"/>
              <a:t>root module.</a:t>
            </a:r>
          </a:p>
          <a:p>
            <a:r>
              <a:rPr lang="en-US" dirty="0" smtClean="0"/>
              <a:t>An Angular module, is a class with an </a:t>
            </a:r>
            <a:r>
              <a:rPr lang="en-US" i="1" u="sng" dirty="0" smtClean="0">
                <a:solidFill>
                  <a:srgbClr val="0000FF"/>
                </a:solidFill>
              </a:rPr>
              <a:t>@</a:t>
            </a:r>
            <a:r>
              <a:rPr lang="en-US" i="1" u="sng" dirty="0" err="1" smtClean="0">
                <a:solidFill>
                  <a:srgbClr val="0000FF"/>
                </a:solidFill>
              </a:rPr>
              <a:t>NgModule</a:t>
            </a:r>
            <a:r>
              <a:rPr lang="en-US" dirty="0" smtClean="0"/>
              <a:t> decorator.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NodeJS</a:t>
            </a:r>
            <a:endParaRPr lang="en-US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5029200" y="1676400"/>
            <a:ext cx="3745992" cy="533400"/>
          </a:xfrm>
          <a:prstGeom prst="rect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>
            <a:normAutofit fontScale="85000" lnSpcReduction="10000"/>
          </a:bodyPr>
          <a:lstStyle/>
          <a:p>
            <a:pPr algn="ctr"/>
            <a:r>
              <a:rPr lang="en-US" sz="3200" dirty="0" smtClean="0"/>
              <a:t>Client Side Development </a:t>
            </a:r>
            <a:endParaRPr lang="en-US" sz="3200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1219200" y="2438400"/>
            <a:ext cx="3745992" cy="2743200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>
            <a:normAutofit fontScale="85000" lnSpcReduction="10000"/>
          </a:bodyPr>
          <a:lstStyle/>
          <a:p>
            <a:pPr marL="365760" marR="0" lvl="0" indent="-283464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"/>
              <a:tabLst/>
              <a:defRPr/>
            </a:pPr>
            <a:r>
              <a:rPr lang="en-US" sz="3200" dirty="0" err="1" smtClean="0">
                <a:solidFill>
                  <a:schemeClr val="tx1"/>
                </a:solidFill>
              </a:rPr>
              <a:t>Mongodb</a:t>
            </a:r>
            <a:endParaRPr lang="en-US" sz="3200" dirty="0" smtClean="0">
              <a:solidFill>
                <a:schemeClr val="tx1"/>
              </a:solidFill>
            </a:endParaRPr>
          </a:p>
          <a:p>
            <a:pPr marL="822960" lvl="1" indent="-283464"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</a:pPr>
            <a:r>
              <a:rPr lang="en-US" dirty="0" smtClean="0">
                <a:solidFill>
                  <a:schemeClr val="tx1"/>
                </a:solidFill>
              </a:rPr>
              <a:t>Driver for mongo database</a:t>
            </a:r>
          </a:p>
          <a:p>
            <a:pPr marL="365760" marR="0" lvl="0" indent="-283464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"/>
              <a:tabLst/>
              <a:defRPr/>
            </a:pPr>
            <a:r>
              <a:rPr lang="en-US" sz="3200" dirty="0" smtClean="0">
                <a:solidFill>
                  <a:schemeClr val="tx1"/>
                </a:solidFill>
              </a:rPr>
              <a:t>Express</a:t>
            </a:r>
          </a:p>
          <a:p>
            <a:pPr marL="822960" lvl="1" indent="-283464"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</a:pPr>
            <a:r>
              <a:rPr lang="en-US" sz="1900" dirty="0" smtClean="0">
                <a:solidFill>
                  <a:schemeClr val="tx1"/>
                </a:solidFill>
              </a:rPr>
              <a:t>Web framework</a:t>
            </a:r>
          </a:p>
          <a:p>
            <a:pPr marL="365760" marR="0" lvl="0" indent="-283464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"/>
              <a:tabLst/>
              <a:defRPr/>
            </a:pPr>
            <a:r>
              <a:rPr lang="en-US" sz="3200" dirty="0" smtClean="0">
                <a:solidFill>
                  <a:schemeClr val="tx1"/>
                </a:solidFill>
              </a:rPr>
              <a:t>Jade/</a:t>
            </a:r>
            <a:r>
              <a:rPr lang="en-US" sz="3200" dirty="0" err="1" smtClean="0">
                <a:solidFill>
                  <a:schemeClr val="tx1"/>
                </a:solidFill>
              </a:rPr>
              <a:t>Ejs</a:t>
            </a:r>
            <a:endParaRPr lang="en-US" sz="3200" dirty="0" smtClean="0">
              <a:solidFill>
                <a:schemeClr val="tx1"/>
              </a:solidFill>
            </a:endParaRPr>
          </a:p>
          <a:p>
            <a:pPr marL="822960" lvl="1" indent="-283464"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</a:pPr>
            <a:r>
              <a:rPr lang="en-US" sz="2100" dirty="0" smtClean="0">
                <a:solidFill>
                  <a:schemeClr val="tx1"/>
                </a:solidFill>
              </a:rPr>
              <a:t>Server side template like </a:t>
            </a:r>
            <a:r>
              <a:rPr lang="en-US" sz="2100" dirty="0" err="1" smtClean="0">
                <a:solidFill>
                  <a:schemeClr val="tx1"/>
                </a:solidFill>
              </a:rPr>
              <a:t>jsp</a:t>
            </a:r>
            <a:endParaRPr lang="en-US" sz="3200" dirty="0" smtClean="0">
              <a:solidFill>
                <a:schemeClr val="tx1"/>
              </a:solidFill>
            </a:endParaRPr>
          </a:p>
          <a:p>
            <a:pPr marL="365760" marR="0" lvl="0" indent="-283464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"/>
              <a:tabLst/>
              <a:defRPr/>
            </a:pPr>
            <a:r>
              <a:rPr lang="en-US" sz="3200" dirty="0" smtClean="0">
                <a:solidFill>
                  <a:schemeClr val="tx1"/>
                </a:solidFill>
              </a:rPr>
              <a:t>More…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5029200" y="2438400"/>
            <a:ext cx="3745992" cy="2743200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>
            <a:normAutofit fontScale="70000" lnSpcReduction="20000"/>
          </a:bodyPr>
          <a:lstStyle/>
          <a:p>
            <a:pPr marL="365760" marR="0" lvl="0" indent="-283464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"/>
              <a:tabLst/>
              <a:defRPr/>
            </a:pPr>
            <a:r>
              <a:rPr lang="en-US" sz="3200" dirty="0" smtClean="0">
                <a:solidFill>
                  <a:schemeClr val="tx1"/>
                </a:solidFill>
              </a:rPr>
              <a:t>Grunt/Gulp</a:t>
            </a:r>
          </a:p>
          <a:p>
            <a:pPr marL="822960" lvl="1" indent="-283464"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</a:pPr>
            <a:r>
              <a:rPr lang="en-US" sz="3200" dirty="0" smtClean="0">
                <a:solidFill>
                  <a:schemeClr val="tx1"/>
                </a:solidFill>
              </a:rPr>
              <a:t>Task runner</a:t>
            </a:r>
          </a:p>
          <a:p>
            <a:pPr marL="365760" marR="0" lvl="0" indent="-283464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"/>
              <a:tabLst/>
              <a:defRPr/>
            </a:pPr>
            <a:r>
              <a:rPr kumimoji="0" lang="en-US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Yoeman</a:t>
            </a:r>
            <a:endParaRPr lang="en-US" sz="3200" dirty="0" smtClean="0">
              <a:solidFill>
                <a:schemeClr val="tx1"/>
              </a:solidFill>
            </a:endParaRPr>
          </a:p>
          <a:p>
            <a:pPr marL="822960" lvl="1" indent="-283464"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Scaffolding</a:t>
            </a:r>
          </a:p>
          <a:p>
            <a:pPr marL="365760" marR="0" lvl="0" indent="-283464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"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Bower</a:t>
            </a:r>
          </a:p>
          <a:p>
            <a:pPr marL="822960" lvl="1" indent="-283464"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</a:pPr>
            <a:r>
              <a:rPr lang="en-US" sz="2600" dirty="0" smtClean="0">
                <a:solidFill>
                  <a:schemeClr val="tx1"/>
                </a:solidFill>
              </a:rPr>
              <a:t>Front end dependency management</a:t>
            </a:r>
            <a:endParaRPr kumimoji="0" lang="en-US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65760" marR="0" lvl="0" indent="-283464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"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More…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1219200" y="1676400"/>
            <a:ext cx="3745992" cy="533400"/>
          </a:xfrm>
          <a:prstGeom prst="rect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>
            <a:normAutofit fontScale="85000" lnSpcReduction="10000"/>
          </a:bodyPr>
          <a:lstStyle/>
          <a:p>
            <a:pPr algn="ctr"/>
            <a:r>
              <a:rPr lang="en-US" sz="3200" dirty="0" smtClean="0"/>
              <a:t>Server Side Development </a:t>
            </a:r>
            <a:endParaRPr lang="en-US" sz="3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NgModule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err="1" smtClean="0"/>
              <a:t>NgModule</a:t>
            </a:r>
            <a:r>
              <a:rPr lang="en-US" dirty="0" smtClean="0"/>
              <a:t> is a decorator function that takes a single metadata object whose properties describe the module.</a:t>
            </a:r>
          </a:p>
          <a:p>
            <a:pPr marL="916686" lvl="1" indent="-514350">
              <a:buFont typeface="+mj-lt"/>
              <a:buAutoNum type="arabicPeriod"/>
            </a:pPr>
            <a:r>
              <a:rPr lang="en-US" u="sng" dirty="0" smtClean="0"/>
              <a:t>declarations</a:t>
            </a:r>
            <a:r>
              <a:rPr lang="en-US" dirty="0" smtClean="0"/>
              <a:t> - the </a:t>
            </a:r>
            <a:r>
              <a:rPr lang="en-US" i="1" dirty="0" smtClean="0"/>
              <a:t>view classes</a:t>
            </a:r>
            <a:r>
              <a:rPr lang="en-US" dirty="0" smtClean="0"/>
              <a:t> that belong to this module. [</a:t>
            </a:r>
            <a:r>
              <a:rPr lang="en-US" i="1" dirty="0" smtClean="0">
                <a:solidFill>
                  <a:srgbClr val="0000FF"/>
                </a:solidFill>
              </a:rPr>
              <a:t>components | directives | pipes</a:t>
            </a:r>
            <a:r>
              <a:rPr lang="en-US" dirty="0" smtClean="0"/>
              <a:t>]</a:t>
            </a:r>
          </a:p>
          <a:p>
            <a:pPr marL="916686" lvl="1" indent="-514350">
              <a:buFont typeface="+mj-lt"/>
              <a:buAutoNum type="arabicPeriod"/>
            </a:pPr>
            <a:r>
              <a:rPr lang="en-US" u="sng" dirty="0" smtClean="0"/>
              <a:t>imports</a:t>
            </a:r>
            <a:r>
              <a:rPr lang="en-US" dirty="0" smtClean="0"/>
              <a:t> - other exported modules needed by this module component templates. [</a:t>
            </a:r>
            <a:r>
              <a:rPr lang="en-US" i="1" u="sng" dirty="0" err="1" smtClean="0">
                <a:solidFill>
                  <a:srgbClr val="0000FF"/>
                </a:solidFill>
              </a:rPr>
              <a:t>BrowserModule</a:t>
            </a:r>
            <a:r>
              <a:rPr lang="en-US" i="1" u="sng" dirty="0" smtClean="0">
                <a:solidFill>
                  <a:srgbClr val="0000FF"/>
                </a:solidFill>
              </a:rPr>
              <a:t> | </a:t>
            </a:r>
            <a:r>
              <a:rPr lang="en-US" i="1" u="sng" dirty="0" err="1" smtClean="0">
                <a:solidFill>
                  <a:srgbClr val="0000FF"/>
                </a:solidFill>
              </a:rPr>
              <a:t>FormModule</a:t>
            </a:r>
            <a:r>
              <a:rPr lang="en-US" dirty="0" smtClean="0"/>
              <a:t>]</a:t>
            </a:r>
          </a:p>
          <a:p>
            <a:pPr marL="916686" lvl="1" indent="-514350">
              <a:buFont typeface="+mj-lt"/>
              <a:buAutoNum type="arabicPeriod"/>
            </a:pPr>
            <a:r>
              <a:rPr lang="en-US" u="sng" dirty="0" smtClean="0"/>
              <a:t>providers</a:t>
            </a:r>
            <a:r>
              <a:rPr lang="en-US" dirty="0" smtClean="0"/>
              <a:t> - services become accessible in all parts of this module. [</a:t>
            </a:r>
            <a:r>
              <a:rPr lang="en-US" i="1" u="sng" dirty="0" err="1" smtClean="0">
                <a:solidFill>
                  <a:srgbClr val="0000FF"/>
                </a:solidFill>
              </a:rPr>
              <a:t>HttpService</a:t>
            </a:r>
            <a:r>
              <a:rPr lang="en-US" i="1" u="sng" dirty="0" smtClean="0">
                <a:solidFill>
                  <a:srgbClr val="0000FF"/>
                </a:solidFill>
              </a:rPr>
              <a:t> | </a:t>
            </a:r>
            <a:r>
              <a:rPr lang="en-US" i="1" u="sng" dirty="0" err="1" smtClean="0">
                <a:solidFill>
                  <a:srgbClr val="0000FF"/>
                </a:solidFill>
              </a:rPr>
              <a:t>LoggerService</a:t>
            </a:r>
            <a:r>
              <a:rPr lang="en-US" dirty="0" smtClean="0"/>
              <a:t>]</a:t>
            </a:r>
          </a:p>
          <a:p>
            <a:pPr marL="916686" lvl="1" indent="-514350">
              <a:buFont typeface="+mj-lt"/>
              <a:buAutoNum type="arabicPeriod"/>
            </a:pPr>
            <a:r>
              <a:rPr lang="en-US" u="sng" dirty="0" smtClean="0"/>
              <a:t>bootstrap</a:t>
            </a:r>
            <a:r>
              <a:rPr lang="en-US" dirty="0" smtClean="0"/>
              <a:t> - the main application view, called the </a:t>
            </a:r>
            <a:r>
              <a:rPr lang="en-US" i="1" dirty="0" smtClean="0"/>
              <a:t>root component</a:t>
            </a:r>
            <a:r>
              <a:rPr lang="en-US" dirty="0" smtClean="0"/>
              <a:t>, that hosts all other app views. Only the </a:t>
            </a:r>
            <a:r>
              <a:rPr lang="en-US" i="1" dirty="0" smtClean="0"/>
              <a:t>root module</a:t>
            </a:r>
            <a:r>
              <a:rPr lang="en-US" dirty="0" smtClean="0"/>
              <a:t> should set this bootstrap property. [</a:t>
            </a:r>
            <a:r>
              <a:rPr lang="en-US" i="1" u="sng" dirty="0" err="1" smtClean="0">
                <a:solidFill>
                  <a:srgbClr val="0000FF"/>
                </a:solidFill>
              </a:rPr>
              <a:t>AppComponent</a:t>
            </a:r>
            <a:r>
              <a:rPr lang="en-US" dirty="0" smtClean="0"/>
              <a:t>]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NgModule</a:t>
            </a:r>
            <a:endParaRPr lang="en-US" dirty="0"/>
          </a:p>
        </p:txBody>
      </p:sp>
      <p:pic>
        <p:nvPicPr>
          <p:cNvPr id="9318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95400" y="2209800"/>
            <a:ext cx="7496175" cy="28289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Components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35608" y="1447800"/>
            <a:ext cx="7498080" cy="4343400"/>
          </a:xfrm>
        </p:spPr>
        <p:txBody>
          <a:bodyPr>
            <a:normAutofit/>
          </a:bodyPr>
          <a:lstStyle/>
          <a:p>
            <a:r>
              <a:rPr lang="en-US" dirty="0" smtClean="0"/>
              <a:t>Developers have been trying to find a solution to architecture on complex web applications. </a:t>
            </a:r>
          </a:p>
          <a:p>
            <a:r>
              <a:rPr lang="en-US" dirty="0" smtClean="0"/>
              <a:t>The most recent answer to that are components</a:t>
            </a:r>
          </a:p>
          <a:p>
            <a:pPr lvl="1"/>
            <a:r>
              <a:rPr lang="en-US" dirty="0" smtClean="0"/>
              <a:t>Divide the interface in </a:t>
            </a:r>
            <a:r>
              <a:rPr lang="en-US" i="1" dirty="0" smtClean="0">
                <a:solidFill>
                  <a:srgbClr val="0000FF"/>
                </a:solidFill>
              </a:rPr>
              <a:t>smaller and autonomous </a:t>
            </a:r>
            <a:r>
              <a:rPr lang="en-US" dirty="0" smtClean="0"/>
              <a:t>blocks to achieve maintainability and scalability.</a:t>
            </a:r>
          </a:p>
        </p:txBody>
      </p:sp>
      <p:sp>
        <p:nvSpPr>
          <p:cNvPr id="4" name="Rectangle 3"/>
          <p:cNvSpPr/>
          <p:nvPr/>
        </p:nvSpPr>
        <p:spPr>
          <a:xfrm>
            <a:off x="1447800" y="5943600"/>
            <a:ext cx="7239000" cy="36933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 smtClean="0"/>
              <a:t>Autonomous = Independent and having the power to make own decisions</a:t>
            </a:r>
            <a:endParaRPr lang="en-US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Component 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controller class with a template which mainly deals with a view of the application and logic on the page.</a:t>
            </a:r>
          </a:p>
          <a:p>
            <a:r>
              <a:rPr lang="en-US" i="1" u="sng" dirty="0" smtClean="0">
                <a:solidFill>
                  <a:srgbClr val="0000FF"/>
                </a:solidFill>
              </a:rPr>
              <a:t>@Component</a:t>
            </a:r>
            <a:r>
              <a:rPr lang="en-US" dirty="0" smtClean="0"/>
              <a:t> annotation is used to register component.</a:t>
            </a:r>
          </a:p>
          <a:p>
            <a:r>
              <a:rPr lang="en-US" dirty="0" smtClean="0"/>
              <a:t>There will be only one component per DOM element.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Component </a:t>
            </a:r>
            <a:endParaRPr lang="en-US" dirty="0"/>
          </a:p>
        </p:txBody>
      </p:sp>
      <p:pic>
        <p:nvPicPr>
          <p:cNvPr id="97281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0008" y="2241658"/>
            <a:ext cx="6580992" cy="286374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Template 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Defines a component's view with its companion </a:t>
            </a:r>
            <a:r>
              <a:rPr lang="en-US" b="1" dirty="0" smtClean="0"/>
              <a:t>template</a:t>
            </a:r>
            <a:r>
              <a:rPr lang="en-US" dirty="0" smtClean="0"/>
              <a:t>. </a:t>
            </a:r>
          </a:p>
          <a:p>
            <a:pPr lvl="1"/>
            <a:r>
              <a:rPr lang="en-US" dirty="0" smtClean="0"/>
              <a:t>A form of HTML that tells Angular how to render the component.</a:t>
            </a:r>
          </a:p>
          <a:p>
            <a:endParaRPr lang="en-US" dirty="0"/>
          </a:p>
        </p:txBody>
      </p:sp>
      <p:pic>
        <p:nvPicPr>
          <p:cNvPr id="9523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05000" y="3740242"/>
            <a:ext cx="6553200" cy="52695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Rectangle 5"/>
          <p:cNvSpPr/>
          <p:nvPr/>
        </p:nvSpPr>
        <p:spPr>
          <a:xfrm>
            <a:off x="1563244" y="4812268"/>
            <a:ext cx="2094356" cy="36933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dirty="0" err="1" smtClean="0"/>
              <a:t>app.component.html</a:t>
            </a:r>
            <a:endParaRPr lang="en-US" dirty="0"/>
          </a:p>
        </p:txBody>
      </p:sp>
      <p:pic>
        <p:nvPicPr>
          <p:cNvPr id="95236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057400" y="5334000"/>
            <a:ext cx="4191000" cy="51077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Metadata 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way of processing the class. </a:t>
            </a:r>
          </a:p>
          <a:p>
            <a:r>
              <a:rPr lang="en-US" dirty="0" smtClean="0"/>
              <a:t>Consider a class called </a:t>
            </a:r>
            <a:r>
              <a:rPr lang="en-US" i="1" u="sng" dirty="0" err="1" smtClean="0">
                <a:solidFill>
                  <a:srgbClr val="0000FF"/>
                </a:solidFill>
              </a:rPr>
              <a:t>MyComponent</a:t>
            </a:r>
            <a:r>
              <a:rPr lang="en-US" i="1" u="sng" dirty="0" smtClean="0">
                <a:solidFill>
                  <a:srgbClr val="0000FF"/>
                </a:solidFill>
              </a:rPr>
              <a:t>. </a:t>
            </a:r>
          </a:p>
          <a:p>
            <a:pPr lvl="1"/>
            <a:r>
              <a:rPr lang="en-US" dirty="0" smtClean="0"/>
              <a:t>How would angular recognize it as component.</a:t>
            </a:r>
          </a:p>
          <a:p>
            <a:pPr lvl="1"/>
            <a:r>
              <a:rPr lang="en-US" i="1" dirty="0" smtClean="0"/>
              <a:t>Metadata (@Component</a:t>
            </a:r>
            <a:r>
              <a:rPr lang="en-US" dirty="0" smtClean="0"/>
              <a:t> decorator</a:t>
            </a:r>
            <a:r>
              <a:rPr lang="en-US" i="1" dirty="0" smtClean="0"/>
              <a:t>) is used</a:t>
            </a:r>
            <a:r>
              <a:rPr lang="en-US" dirty="0" smtClean="0"/>
              <a:t> to the class to tell Angular that </a:t>
            </a:r>
            <a:r>
              <a:rPr lang="en-US" i="1" u="sng" dirty="0" err="1" smtClean="0">
                <a:solidFill>
                  <a:srgbClr val="0000FF"/>
                </a:solidFill>
              </a:rPr>
              <a:t>MyComponent</a:t>
            </a:r>
            <a:r>
              <a:rPr lang="en-US" dirty="0" smtClean="0"/>
              <a:t> is a component.</a:t>
            </a:r>
          </a:p>
          <a:p>
            <a:pPr>
              <a:buNone/>
            </a:pP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Metadata 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@Component configuration options:</a:t>
            </a:r>
          </a:p>
          <a:p>
            <a:pPr marL="916686" lvl="1" indent="-514350">
              <a:buFont typeface="+mj-lt"/>
              <a:buAutoNum type="arabicPeriod"/>
            </a:pPr>
            <a:r>
              <a:rPr lang="en-US" u="sng" dirty="0" err="1" smtClean="0"/>
              <a:t>moduleId</a:t>
            </a:r>
            <a:r>
              <a:rPr lang="en-US" dirty="0" smtClean="0"/>
              <a:t>: sets the source of the base address [</a:t>
            </a:r>
            <a:r>
              <a:rPr lang="en-US" i="1" u="sng" dirty="0" smtClean="0">
                <a:solidFill>
                  <a:srgbClr val="0000FF"/>
                </a:solidFill>
              </a:rPr>
              <a:t>module.id</a:t>
            </a:r>
            <a:r>
              <a:rPr lang="en-US" dirty="0" smtClean="0"/>
              <a:t>]</a:t>
            </a:r>
          </a:p>
          <a:p>
            <a:pPr marL="916686" lvl="1" indent="-514350">
              <a:buFont typeface="+mj-lt"/>
              <a:buAutoNum type="arabicPeriod"/>
            </a:pPr>
            <a:r>
              <a:rPr lang="en-US" u="sng" dirty="0" smtClean="0"/>
              <a:t>selector</a:t>
            </a:r>
            <a:r>
              <a:rPr lang="en-US" dirty="0" smtClean="0"/>
              <a:t>: html selector that tells Angular to create and insert an instance of this component. For example, if an app's HTML contains &lt;app-root&gt;&lt;/app-root&gt;, then Angular inserts an instance of the </a:t>
            </a:r>
            <a:r>
              <a:rPr lang="en-US" dirty="0" err="1" smtClean="0"/>
              <a:t>AppComponent</a:t>
            </a:r>
            <a:r>
              <a:rPr lang="en-US" dirty="0" smtClean="0"/>
              <a:t> view between those tags.</a:t>
            </a:r>
          </a:p>
          <a:p>
            <a:pPr marL="916686" lvl="1" indent="-514350">
              <a:buFont typeface="+mj-lt"/>
              <a:buAutoNum type="arabicPeriod"/>
            </a:pPr>
            <a:r>
              <a:rPr lang="en-US" u="sng" dirty="0" smtClean="0"/>
              <a:t>template/</a:t>
            </a:r>
            <a:r>
              <a:rPr lang="en-US" u="sng" dirty="0" err="1" smtClean="0"/>
              <a:t>templateUrl</a:t>
            </a:r>
            <a:r>
              <a:rPr lang="en-US" dirty="0" smtClean="0"/>
              <a:t>: module-relative address of this component's HTML template.</a:t>
            </a:r>
          </a:p>
          <a:p>
            <a:pPr marL="916686" lvl="1" indent="-514350">
              <a:buFont typeface="+mj-lt"/>
              <a:buAutoNum type="arabicPeriod"/>
            </a:pPr>
            <a:r>
              <a:rPr lang="en-US" u="sng" dirty="0" smtClean="0"/>
              <a:t>providers</a:t>
            </a:r>
            <a:r>
              <a:rPr lang="en-US" dirty="0" smtClean="0"/>
              <a:t>: array of </a:t>
            </a:r>
            <a:r>
              <a:rPr lang="en-US" i="1" u="sng" dirty="0" smtClean="0">
                <a:solidFill>
                  <a:srgbClr val="0000FF"/>
                </a:solidFill>
              </a:rPr>
              <a:t>dependency injection providers</a:t>
            </a:r>
            <a:r>
              <a:rPr lang="en-US" dirty="0" smtClean="0"/>
              <a:t> for services that this component requires.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Binding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Mechanism for coordinating parts of a template with parts of a component</a:t>
            </a:r>
          </a:p>
          <a:p>
            <a:pPr lvl="1"/>
            <a:r>
              <a:rPr lang="en-US" dirty="0" smtClean="0"/>
              <a:t>Pushes data values into the HTML from logic. </a:t>
            </a:r>
          </a:p>
          <a:p>
            <a:endParaRPr lang="en-US" dirty="0" smtClean="0"/>
          </a:p>
        </p:txBody>
      </p:sp>
      <p:pic>
        <p:nvPicPr>
          <p:cNvPr id="102402" name="Picture 2" descr="Data Bindi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181600" y="3200400"/>
            <a:ext cx="3442661" cy="32004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Binding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Interpolation</a:t>
            </a:r>
            <a:r>
              <a:rPr lang="en-US" dirty="0" smtClean="0"/>
              <a:t>: Displays the component's property value within the HTML element.</a:t>
            </a:r>
          </a:p>
          <a:p>
            <a:r>
              <a:rPr lang="en-US" b="1" dirty="0" smtClean="0"/>
              <a:t>Property Binding</a:t>
            </a:r>
            <a:r>
              <a:rPr lang="en-US" dirty="0" smtClean="0"/>
              <a:t>: It passes the property from the parent to the child.</a:t>
            </a:r>
          </a:p>
          <a:p>
            <a:r>
              <a:rPr lang="en-US" b="1" dirty="0" smtClean="0"/>
              <a:t>Event Binding</a:t>
            </a:r>
            <a:r>
              <a:rPr lang="en-US" dirty="0" smtClean="0"/>
              <a:t>: It fires the event.</a:t>
            </a:r>
          </a:p>
          <a:p>
            <a:r>
              <a:rPr lang="en-US" b="1" dirty="0" smtClean="0"/>
              <a:t>Two-way Binding</a:t>
            </a:r>
            <a:r>
              <a:rPr lang="en-US" dirty="0" smtClean="0"/>
              <a:t>: This form binds property and event by using the </a:t>
            </a:r>
            <a:r>
              <a:rPr lang="en-US" i="1" dirty="0" err="1" smtClean="0"/>
              <a:t>ngModel</a:t>
            </a:r>
            <a:r>
              <a:rPr lang="en-US" i="1" dirty="0" smtClean="0"/>
              <a:t> </a:t>
            </a:r>
            <a:r>
              <a:rPr lang="en-US" dirty="0" smtClean="0"/>
              <a:t>directive in a single notation.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NodeJs</a:t>
            </a:r>
            <a:r>
              <a:rPr lang="en-US" dirty="0" smtClean="0"/>
              <a:t> Vs Traditional approach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Directive 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Makes angular templates </a:t>
            </a:r>
            <a:r>
              <a:rPr lang="en-US" i="1" dirty="0" smtClean="0">
                <a:solidFill>
                  <a:srgbClr val="0000FF"/>
                </a:solidFill>
              </a:rPr>
              <a:t>dynamic</a:t>
            </a:r>
            <a:r>
              <a:rPr lang="en-US" dirty="0" smtClean="0"/>
              <a:t>. </a:t>
            </a:r>
          </a:p>
          <a:p>
            <a:r>
              <a:rPr lang="en-US" dirty="0" smtClean="0"/>
              <a:t>Before Angular renders template, </a:t>
            </a:r>
            <a:r>
              <a:rPr lang="en-US" i="1" dirty="0" smtClean="0">
                <a:solidFill>
                  <a:srgbClr val="0000FF"/>
                </a:solidFill>
              </a:rPr>
              <a:t>directives</a:t>
            </a:r>
            <a:r>
              <a:rPr lang="en-US" b="1" dirty="0" smtClean="0"/>
              <a:t> </a:t>
            </a:r>
            <a:r>
              <a:rPr lang="en-US" dirty="0" smtClean="0"/>
              <a:t>gives</a:t>
            </a:r>
            <a:r>
              <a:rPr lang="en-US" b="1" dirty="0" smtClean="0"/>
              <a:t> </a:t>
            </a:r>
            <a:r>
              <a:rPr lang="en-US" dirty="0" smtClean="0"/>
              <a:t>the instructions to angular to transforms the DOM.</a:t>
            </a:r>
          </a:p>
          <a:p>
            <a:r>
              <a:rPr lang="en-US" dirty="0" smtClean="0"/>
              <a:t>A class with a </a:t>
            </a:r>
            <a:r>
              <a:rPr lang="en-US" i="1" u="sng" dirty="0" smtClean="0">
                <a:solidFill>
                  <a:srgbClr val="0000FF"/>
                </a:solidFill>
              </a:rPr>
              <a:t>@Directive</a:t>
            </a:r>
            <a:r>
              <a:rPr lang="en-US" dirty="0" smtClean="0"/>
              <a:t> decorator</a:t>
            </a:r>
          </a:p>
          <a:p>
            <a:r>
              <a:rPr lang="en-US" dirty="0" smtClean="0"/>
              <a:t>They tend to appear within an element tag as attributes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181600" y="4953000"/>
            <a:ext cx="3505200" cy="1477328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/>
            <a:r>
              <a:rPr lang="en-US" dirty="0" smtClean="0"/>
              <a:t>A component is a </a:t>
            </a:r>
            <a:r>
              <a:rPr lang="en-US" i="1" dirty="0" smtClean="0"/>
              <a:t>directive-with-a-template</a:t>
            </a:r>
            <a:r>
              <a:rPr lang="en-US" dirty="0" smtClean="0"/>
              <a:t>; a @</a:t>
            </a:r>
            <a:r>
              <a:rPr lang="en-US" dirty="0" err="1" smtClean="0"/>
              <a:t>Componentdecorator</a:t>
            </a:r>
            <a:r>
              <a:rPr lang="en-US" dirty="0" smtClean="0"/>
              <a:t> is actually a @Directive decorator extended with template-oriented features. 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Directive 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Kinds of directives are</a:t>
            </a:r>
          </a:p>
          <a:p>
            <a:pPr lvl="1"/>
            <a:r>
              <a:rPr lang="en-US" i="1" dirty="0" smtClean="0"/>
              <a:t>Structural</a:t>
            </a:r>
            <a:r>
              <a:rPr lang="en-US" dirty="0" smtClean="0"/>
              <a:t> directives</a:t>
            </a:r>
          </a:p>
          <a:p>
            <a:pPr lvl="2"/>
            <a:r>
              <a:rPr lang="en-US" dirty="0" err="1" smtClean="0"/>
              <a:t>ngIf</a:t>
            </a:r>
            <a:r>
              <a:rPr lang="en-US" dirty="0" smtClean="0"/>
              <a:t>, </a:t>
            </a:r>
            <a:r>
              <a:rPr lang="en-US" dirty="0" err="1" smtClean="0"/>
              <a:t>ngFor</a:t>
            </a:r>
            <a:r>
              <a:rPr lang="en-US" dirty="0" smtClean="0"/>
              <a:t>, </a:t>
            </a:r>
            <a:r>
              <a:rPr lang="en-US" dirty="0" err="1" smtClean="0"/>
              <a:t>ngSwitch</a:t>
            </a:r>
            <a:endParaRPr lang="en-US" dirty="0" smtClean="0"/>
          </a:p>
          <a:p>
            <a:pPr lvl="1"/>
            <a:r>
              <a:rPr lang="en-US" i="1" dirty="0" smtClean="0"/>
              <a:t>Attribute </a:t>
            </a:r>
            <a:r>
              <a:rPr lang="en-US" dirty="0" smtClean="0"/>
              <a:t>directives</a:t>
            </a:r>
          </a:p>
          <a:p>
            <a:pPr lvl="2"/>
            <a:r>
              <a:rPr lang="en-US" dirty="0" err="1" smtClean="0"/>
              <a:t>ngClass</a:t>
            </a:r>
            <a:r>
              <a:rPr lang="en-US" dirty="0" smtClean="0"/>
              <a:t>, </a:t>
            </a:r>
            <a:r>
              <a:rPr lang="en-US" dirty="0" err="1" smtClean="0"/>
              <a:t>ngStyle</a:t>
            </a:r>
            <a:r>
              <a:rPr lang="en-US" dirty="0" smtClean="0"/>
              <a:t>, </a:t>
            </a:r>
            <a:r>
              <a:rPr lang="en-US" dirty="0" err="1" smtClean="0"/>
              <a:t>ngModel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Structural Directive 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Alter layout by adding, removing, and replacing elements in DOM</a:t>
            </a:r>
          </a:p>
        </p:txBody>
      </p:sp>
      <p:pic>
        <p:nvPicPr>
          <p:cNvPr id="10035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47800" y="2971800"/>
            <a:ext cx="7057938" cy="12192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Attribute Directive 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Alter the appearance or behavior of an existing element</a:t>
            </a:r>
          </a:p>
          <a:p>
            <a:endParaRPr lang="en-US" dirty="0" smtClean="0"/>
          </a:p>
          <a:p>
            <a:r>
              <a:rPr lang="en-US" dirty="0" err="1" smtClean="0"/>
              <a:t>ngModel</a:t>
            </a:r>
            <a:r>
              <a:rPr lang="en-US" dirty="0" smtClean="0"/>
              <a:t> directive an example of an attribute directive, modifies the behavior of an existing element</a:t>
            </a:r>
          </a:p>
          <a:p>
            <a:pPr lvl="1"/>
            <a:r>
              <a:rPr lang="en-US" dirty="0" smtClean="0"/>
              <a:t>by setting its display value property and responding to change events</a:t>
            </a:r>
          </a:p>
        </p:txBody>
      </p:sp>
      <p:pic>
        <p:nvPicPr>
          <p:cNvPr id="12288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639678" y="2590800"/>
            <a:ext cx="4904122" cy="4095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Component Vs Directive 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762000" y="2057400"/>
          <a:ext cx="8077200" cy="3840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38600"/>
                <a:gridCol w="40386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Component</a:t>
                      </a:r>
                      <a:endParaRPr 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Directive</a:t>
                      </a:r>
                      <a:endParaRPr lang="en-US" sz="3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Component is a directive with View. 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24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Directives don’t have View.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0" lang="en-US" sz="24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Component is used to break up the application into smaller elements.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24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Directives is used to add behavior to an existing DOM element/component.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To </a:t>
                      </a:r>
                      <a:r>
                        <a:rPr kumimoji="0" lang="en-US" sz="24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register component we use @Component meta-data annotation.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To </a:t>
                      </a:r>
                      <a:r>
                        <a:rPr kumimoji="0" lang="en-US" sz="24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register directives we use @Directive meta-data annotation.</a:t>
                      </a:r>
                      <a:endParaRPr lang="en-US" sz="2400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Service 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Provides anything our application needs. </a:t>
            </a:r>
          </a:p>
          <a:p>
            <a:r>
              <a:rPr lang="en-US" dirty="0" smtClean="0"/>
              <a:t>Shares data or functions.</a:t>
            </a:r>
          </a:p>
          <a:p>
            <a:r>
              <a:rPr lang="en-US" dirty="0" smtClean="0"/>
              <a:t>Injected using Dependency Injection mechanism. </a:t>
            </a:r>
          </a:p>
          <a:p>
            <a:r>
              <a:rPr lang="en-US" dirty="0" smtClean="0"/>
              <a:t>Singleton class responsible for doing a specific task only such as </a:t>
            </a:r>
          </a:p>
          <a:p>
            <a:pPr lvl="1"/>
            <a:r>
              <a:rPr lang="en-US" i="1" dirty="0" smtClean="0">
                <a:solidFill>
                  <a:srgbClr val="0000FF"/>
                </a:solidFill>
              </a:rPr>
              <a:t>Logging service</a:t>
            </a:r>
          </a:p>
          <a:p>
            <a:pPr lvl="1"/>
            <a:r>
              <a:rPr lang="en-US" i="1" dirty="0" smtClean="0">
                <a:solidFill>
                  <a:srgbClr val="0000FF"/>
                </a:solidFill>
              </a:rPr>
              <a:t>Data service</a:t>
            </a:r>
          </a:p>
          <a:p>
            <a:pPr lvl="1"/>
            <a:r>
              <a:rPr lang="en-US" i="1" dirty="0" smtClean="0">
                <a:solidFill>
                  <a:srgbClr val="0000FF"/>
                </a:solidFill>
              </a:rPr>
              <a:t>Message service</a:t>
            </a:r>
          </a:p>
          <a:p>
            <a:pPr lvl="1"/>
            <a:r>
              <a:rPr lang="en-US" i="1" dirty="0" smtClean="0">
                <a:solidFill>
                  <a:srgbClr val="0000FF"/>
                </a:solidFill>
              </a:rPr>
              <a:t>The configuration of application</a:t>
            </a:r>
          </a:p>
          <a:p>
            <a:pPr lvl="1"/>
            <a:r>
              <a:rPr lang="en-US" i="1" dirty="0" smtClean="0">
                <a:solidFill>
                  <a:srgbClr val="0000FF"/>
                </a:solidFill>
              </a:rPr>
              <a:t>More…</a:t>
            </a: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Service</a:t>
            </a:r>
            <a:endParaRPr lang="en-US" dirty="0"/>
          </a:p>
        </p:txBody>
      </p:sp>
      <p:graphicFrame>
        <p:nvGraphicFramePr>
          <p:cNvPr id="109570" name="Object 2"/>
          <p:cNvGraphicFramePr>
            <a:graphicFrameLocks noChangeAspect="1"/>
          </p:cNvGraphicFramePr>
          <p:nvPr/>
        </p:nvGraphicFramePr>
        <p:xfrm>
          <a:off x="990600" y="1219200"/>
          <a:ext cx="7418388" cy="4791075"/>
        </p:xfrm>
        <a:graphic>
          <a:graphicData uri="http://schemas.openxmlformats.org/presentationml/2006/ole">
            <p:oleObj spid="_x0000_s123906" name="Picture" r:id="rId4" imgW="7419048" imgH="5933333" progId="StaticDib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Service</a:t>
            </a:r>
            <a:endParaRPr lang="en-US" dirty="0"/>
          </a:p>
        </p:txBody>
      </p:sp>
      <p:pic>
        <p:nvPicPr>
          <p:cNvPr id="110594" name="Picture 2" descr="C:\Users\Vinod\Desktop\New folder\lll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47800" y="1447800"/>
            <a:ext cx="7467600" cy="48006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Dependency Injection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design pattern that passes an object as dependencies in different components across the application.</a:t>
            </a:r>
          </a:p>
          <a:p>
            <a:r>
              <a:rPr lang="en-US" dirty="0" smtClean="0"/>
              <a:t>Creates new a instance of class along with its required dependencies.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Dependency Injection</a:t>
            </a:r>
            <a:endParaRPr lang="en-US" dirty="0"/>
          </a:p>
        </p:txBody>
      </p:sp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19200" y="2209800"/>
            <a:ext cx="7534275" cy="34861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Traditional Server Approach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35608" y="1447800"/>
            <a:ext cx="7498080" cy="4648200"/>
          </a:xfrm>
        </p:spPr>
        <p:txBody>
          <a:bodyPr>
            <a:normAutofit/>
          </a:bodyPr>
          <a:lstStyle/>
          <a:p>
            <a:r>
              <a:rPr lang="en-US" dirty="0" smtClean="0"/>
              <a:t>Traditional web-serving techniques </a:t>
            </a:r>
          </a:p>
          <a:p>
            <a:pPr lvl="1"/>
            <a:r>
              <a:rPr lang="en-US" dirty="0" smtClean="0"/>
              <a:t>Each connection (request) Spawns a new thread</a:t>
            </a:r>
          </a:p>
          <a:p>
            <a:pPr lvl="1"/>
            <a:r>
              <a:rPr lang="en-US" dirty="0" smtClean="0"/>
              <a:t>Takes up system RAM and eventually maxing-out at the amount of RAM available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Pipe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Pipes transform displayed values within a template.</a:t>
            </a:r>
          </a:p>
          <a:p>
            <a:r>
              <a:rPr lang="en-US" dirty="0" smtClean="0"/>
              <a:t>Built-in pipes</a:t>
            </a:r>
          </a:p>
          <a:p>
            <a:pPr lvl="1"/>
            <a:r>
              <a:rPr lang="en-US" dirty="0" err="1" smtClean="0"/>
              <a:t>DatePipe</a:t>
            </a:r>
            <a:endParaRPr lang="en-US" dirty="0" smtClean="0"/>
          </a:p>
          <a:p>
            <a:pPr lvl="1"/>
            <a:r>
              <a:rPr lang="en-US" dirty="0" err="1" smtClean="0"/>
              <a:t>UpperCasePipe</a:t>
            </a:r>
            <a:endParaRPr lang="en-US" dirty="0" smtClean="0"/>
          </a:p>
          <a:p>
            <a:pPr lvl="1"/>
            <a:r>
              <a:rPr lang="en-US" dirty="0" err="1" smtClean="0"/>
              <a:t>LowerCasePipe</a:t>
            </a:r>
            <a:endParaRPr lang="en-US" dirty="0" smtClean="0"/>
          </a:p>
          <a:p>
            <a:pPr lvl="1"/>
            <a:r>
              <a:rPr lang="en-US" dirty="0" err="1" smtClean="0"/>
              <a:t>CurrencyPipe</a:t>
            </a:r>
            <a:r>
              <a:rPr lang="en-US" dirty="0" smtClean="0"/>
              <a:t> and </a:t>
            </a:r>
          </a:p>
          <a:p>
            <a:pPr lvl="1"/>
            <a:r>
              <a:rPr lang="en-US" dirty="0" err="1" smtClean="0"/>
              <a:t>PercentPipe</a:t>
            </a:r>
            <a:endParaRPr lang="en-US" dirty="0" smtClean="0"/>
          </a:p>
          <a:p>
            <a:r>
              <a:rPr lang="en-US" dirty="0" smtClean="0"/>
              <a:t>No </a:t>
            </a:r>
            <a:r>
              <a:rPr lang="en-US" dirty="0" err="1" smtClean="0"/>
              <a:t>FilterPipe</a:t>
            </a:r>
            <a:r>
              <a:rPr lang="en-US" dirty="0" smtClean="0"/>
              <a:t> and </a:t>
            </a:r>
            <a:r>
              <a:rPr lang="en-US" dirty="0" err="1" smtClean="0"/>
              <a:t>OrderByPipe</a:t>
            </a: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Pipe</a:t>
            </a:r>
            <a:endParaRPr lang="en-US" dirty="0"/>
          </a:p>
        </p:txBody>
      </p:sp>
      <p:graphicFrame>
        <p:nvGraphicFramePr>
          <p:cNvPr id="103426" name="Object 2"/>
          <p:cNvGraphicFramePr>
            <a:graphicFrameLocks noChangeAspect="1"/>
          </p:cNvGraphicFramePr>
          <p:nvPr/>
        </p:nvGraphicFramePr>
        <p:xfrm>
          <a:off x="1447800" y="1447800"/>
          <a:ext cx="7467600" cy="4800600"/>
        </p:xfrm>
        <a:graphic>
          <a:graphicData uri="http://schemas.openxmlformats.org/presentationml/2006/ole">
            <p:oleObj spid="_x0000_s167938" name="Picture" r:id="rId4" imgW="10495238" imgH="5390476" progId="StaticDib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Pipe</a:t>
            </a:r>
            <a:endParaRPr lang="en-US" dirty="0"/>
          </a:p>
        </p:txBody>
      </p:sp>
      <p:graphicFrame>
        <p:nvGraphicFramePr>
          <p:cNvPr id="104450" name="Object 2"/>
          <p:cNvGraphicFramePr>
            <a:graphicFrameLocks noChangeAspect="1"/>
          </p:cNvGraphicFramePr>
          <p:nvPr/>
        </p:nvGraphicFramePr>
        <p:xfrm>
          <a:off x="1447800" y="1447800"/>
          <a:ext cx="7467600" cy="4343400"/>
        </p:xfrm>
        <a:graphic>
          <a:graphicData uri="http://schemas.openxmlformats.org/presentationml/2006/ole">
            <p:oleObj spid="_x0000_s168962" name="Picture" r:id="rId4" imgW="11342857" imgH="5352381" progId="StaticDib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Pipe</a:t>
            </a:r>
            <a:endParaRPr lang="en-US" dirty="0"/>
          </a:p>
        </p:txBody>
      </p:sp>
      <p:graphicFrame>
        <p:nvGraphicFramePr>
          <p:cNvPr id="105474" name="Object 2"/>
          <p:cNvGraphicFramePr>
            <a:graphicFrameLocks noChangeAspect="1"/>
          </p:cNvGraphicFramePr>
          <p:nvPr/>
        </p:nvGraphicFramePr>
        <p:xfrm>
          <a:off x="1447800" y="1447800"/>
          <a:ext cx="7467600" cy="4191000"/>
        </p:xfrm>
        <a:graphic>
          <a:graphicData uri="http://schemas.openxmlformats.org/presentationml/2006/ole">
            <p:oleObj spid="_x0000_s169986" name="Picture" r:id="rId4" imgW="11295238" imgH="5028571" progId="StaticDib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Pipe</a:t>
            </a:r>
            <a:endParaRPr lang="en-US" dirty="0"/>
          </a:p>
        </p:txBody>
      </p:sp>
      <p:pic>
        <p:nvPicPr>
          <p:cNvPr id="106498" name="Picture 2" descr="C:\Users\Vinod\Desktop\New folder\mmm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47800" y="1447800"/>
            <a:ext cx="7467599" cy="48006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Pipe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Async</a:t>
            </a:r>
            <a:r>
              <a:rPr lang="en-US" dirty="0" smtClean="0"/>
              <a:t> Pipe</a:t>
            </a:r>
          </a:p>
          <a:p>
            <a:pPr lvl="1"/>
            <a:r>
              <a:rPr lang="en-US" dirty="0" smtClean="0"/>
              <a:t>Subscribes to a Promise or an Observable, returning the latest value emitted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Pipe</a:t>
            </a:r>
            <a:endParaRPr lang="en-US" dirty="0"/>
          </a:p>
        </p:txBody>
      </p:sp>
      <p:graphicFrame>
        <p:nvGraphicFramePr>
          <p:cNvPr id="107522" name="Object 2"/>
          <p:cNvGraphicFramePr>
            <a:graphicFrameLocks noChangeAspect="1"/>
          </p:cNvGraphicFramePr>
          <p:nvPr/>
        </p:nvGraphicFramePr>
        <p:xfrm>
          <a:off x="1447800" y="1447800"/>
          <a:ext cx="7467600" cy="4800600"/>
        </p:xfrm>
        <a:graphic>
          <a:graphicData uri="http://schemas.openxmlformats.org/presentationml/2006/ole">
            <p:oleObj spid="_x0000_s171010" name="Picture" r:id="rId4" imgW="11342857" imgH="5695238" progId="StaticDib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Form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form creates a cohesive, effective, and compelling data entry experience.</a:t>
            </a:r>
          </a:p>
          <a:p>
            <a:r>
              <a:rPr lang="en-US" dirty="0" smtClean="0"/>
              <a:t>An Angular form coordinates a set of data-bound user controls, tracks changes, validates input, and presents errors.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Form: Crucial &amp; Complex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Forms seem straightforward: </a:t>
            </a:r>
          </a:p>
          <a:p>
            <a:pPr lvl="1"/>
            <a:r>
              <a:rPr lang="en-US" dirty="0" smtClean="0"/>
              <a:t>you make an input tag</a:t>
            </a:r>
          </a:p>
          <a:p>
            <a:pPr lvl="1"/>
            <a:r>
              <a:rPr lang="en-US" dirty="0" smtClean="0"/>
              <a:t>the user fills it out</a:t>
            </a:r>
          </a:p>
          <a:p>
            <a:pPr lvl="1"/>
            <a:r>
              <a:rPr lang="en-US" dirty="0" smtClean="0"/>
              <a:t>and hits submit</a:t>
            </a:r>
          </a:p>
          <a:p>
            <a:r>
              <a:rPr lang="en-US" dirty="0" smtClean="0"/>
              <a:t>How hard could it be?</a:t>
            </a:r>
            <a:br>
              <a:rPr lang="en-US" dirty="0" smtClean="0"/>
            </a:b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Traditional Server Approach</a:t>
            </a:r>
            <a:endParaRPr lang="en-US" dirty="0"/>
          </a:p>
        </p:txBody>
      </p:sp>
      <p:pic>
        <p:nvPicPr>
          <p:cNvPr id="8601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47800" y="1524000"/>
            <a:ext cx="6831266" cy="43434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Form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Form can end up being really complex</a:t>
            </a:r>
          </a:p>
          <a:p>
            <a:pPr lvl="1"/>
            <a:r>
              <a:rPr lang="en-US" dirty="0" smtClean="0"/>
              <a:t>Form inputs are meant to modify data, both on the page and the server</a:t>
            </a:r>
          </a:p>
          <a:p>
            <a:pPr lvl="1"/>
            <a:r>
              <a:rPr lang="en-US" dirty="0" smtClean="0"/>
              <a:t>Changes often need to be reflected elsewhere on the page</a:t>
            </a:r>
          </a:p>
          <a:p>
            <a:pPr lvl="1"/>
            <a:r>
              <a:rPr lang="en-US" dirty="0" smtClean="0"/>
              <a:t>Users have a lot of leeway in what they enter, so you need to validate values</a:t>
            </a:r>
          </a:p>
          <a:p>
            <a:pPr lvl="1"/>
            <a:r>
              <a:rPr lang="en-US" dirty="0" smtClean="0"/>
              <a:t>The UI needs to clearly state expectations and errors, if any</a:t>
            </a:r>
          </a:p>
          <a:p>
            <a:pPr lvl="1"/>
            <a:r>
              <a:rPr lang="en-US" dirty="0" smtClean="0"/>
              <a:t>Dependent fields can have complex logic</a:t>
            </a:r>
          </a:p>
          <a:p>
            <a:pPr lvl="1"/>
            <a:r>
              <a:rPr lang="en-US" dirty="0" smtClean="0"/>
              <a:t>We want to be able to test our forms, without relying on DOM selectors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Form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Thankfully,  Angular2 has tools to help with all of above things.</a:t>
            </a:r>
          </a:p>
          <a:p>
            <a:r>
              <a:rPr lang="en-US" b="1" dirty="0" err="1" smtClean="0"/>
              <a:t>FormControls</a:t>
            </a:r>
            <a:endParaRPr lang="en-US" dirty="0" smtClean="0"/>
          </a:p>
          <a:p>
            <a:pPr lvl="1"/>
            <a:r>
              <a:rPr lang="en-US" dirty="0" smtClean="0"/>
              <a:t>encapsulate the inputs in our forms and give us objects to work with them</a:t>
            </a:r>
          </a:p>
          <a:p>
            <a:r>
              <a:rPr lang="en-US" b="1" dirty="0" err="1" smtClean="0"/>
              <a:t>Validators</a:t>
            </a:r>
            <a:endParaRPr lang="en-US" dirty="0" smtClean="0"/>
          </a:p>
          <a:p>
            <a:pPr lvl="1"/>
            <a:r>
              <a:rPr lang="en-US" dirty="0" smtClean="0"/>
              <a:t>give us the ability to validate inputs, any way we'd like</a:t>
            </a:r>
          </a:p>
          <a:p>
            <a:r>
              <a:rPr lang="en-US" b="1" dirty="0" smtClean="0"/>
              <a:t>Observers</a:t>
            </a:r>
            <a:endParaRPr lang="en-US" dirty="0" smtClean="0"/>
          </a:p>
          <a:p>
            <a:pPr lvl="1"/>
            <a:r>
              <a:rPr lang="en-US" dirty="0" smtClean="0"/>
              <a:t>let us watch our form for changes and respond accordingly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FormControls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Represents a single input field</a:t>
            </a:r>
          </a:p>
          <a:p>
            <a:r>
              <a:rPr lang="en-US" dirty="0" smtClean="0"/>
              <a:t>Smallest unit of an Angular form</a:t>
            </a:r>
          </a:p>
          <a:p>
            <a:r>
              <a:rPr lang="en-US" dirty="0" smtClean="0"/>
              <a:t>Encapsulate the field's value, and states such as if it is valid, dirty (changed), or has errors</a:t>
            </a:r>
            <a:endParaRPr lang="en-US" dirty="0"/>
          </a:p>
        </p:txBody>
      </p:sp>
      <p:graphicFrame>
        <p:nvGraphicFramePr>
          <p:cNvPr id="488450" name="Object 2"/>
          <p:cNvGraphicFramePr>
            <a:graphicFrameLocks noChangeAspect="1"/>
          </p:cNvGraphicFramePr>
          <p:nvPr/>
        </p:nvGraphicFramePr>
        <p:xfrm>
          <a:off x="3276600" y="3962400"/>
          <a:ext cx="5259092" cy="2438400"/>
        </p:xfrm>
        <a:graphic>
          <a:graphicData uri="http://schemas.openxmlformats.org/presentationml/2006/ole">
            <p:oleObj spid="_x0000_s209922" name="Picture" r:id="rId4" imgW="4847619" imgH="2247619" progId="StaticDib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FormGroups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Most forms have more than one field</a:t>
            </a:r>
          </a:p>
          <a:p>
            <a:pPr lvl="1"/>
            <a:r>
              <a:rPr lang="en-US" dirty="0" smtClean="0"/>
              <a:t>we need a way to manage multiple </a:t>
            </a:r>
            <a:r>
              <a:rPr lang="en-US" dirty="0" err="1" smtClean="0"/>
              <a:t>FormControls</a:t>
            </a:r>
            <a:endParaRPr lang="en-US" dirty="0" smtClean="0"/>
          </a:p>
          <a:p>
            <a:r>
              <a:rPr lang="en-US" dirty="0" smtClean="0"/>
              <a:t>If we want to check the validity of our form</a:t>
            </a:r>
          </a:p>
          <a:p>
            <a:pPr lvl="1"/>
            <a:r>
              <a:rPr lang="en-US" dirty="0" smtClean="0"/>
              <a:t>iterate over an array of </a:t>
            </a:r>
            <a:r>
              <a:rPr lang="en-US" dirty="0" err="1" smtClean="0"/>
              <a:t>FormControls</a:t>
            </a:r>
            <a:r>
              <a:rPr lang="en-US" dirty="0" smtClean="0"/>
              <a:t> and check each </a:t>
            </a:r>
            <a:r>
              <a:rPr lang="en-US" dirty="0" err="1" smtClean="0"/>
              <a:t>FormControl</a:t>
            </a:r>
            <a:r>
              <a:rPr lang="en-US" dirty="0" smtClean="0"/>
              <a:t> for validity.</a:t>
            </a:r>
          </a:p>
          <a:p>
            <a:r>
              <a:rPr lang="en-US" dirty="0" err="1" smtClean="0"/>
              <a:t>FormGroups</a:t>
            </a:r>
            <a:r>
              <a:rPr lang="en-US" dirty="0" smtClean="0"/>
              <a:t> solve this issue by providing a wrapper interface around a collection of </a:t>
            </a:r>
            <a:r>
              <a:rPr lang="en-US" dirty="0" err="1" smtClean="0"/>
              <a:t>FormControls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FormGroups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Here's how you create a </a:t>
            </a:r>
            <a:r>
              <a:rPr lang="en-US" dirty="0" err="1" smtClean="0"/>
              <a:t>FormGroup</a:t>
            </a:r>
            <a:r>
              <a:rPr lang="en-US" dirty="0" smtClean="0"/>
              <a:t>:</a:t>
            </a:r>
            <a:endParaRPr lang="en-US" dirty="0"/>
          </a:p>
        </p:txBody>
      </p:sp>
      <p:graphicFrame>
        <p:nvGraphicFramePr>
          <p:cNvPr id="490498" name="Object 2"/>
          <p:cNvGraphicFramePr>
            <a:graphicFrameLocks noChangeAspect="1"/>
          </p:cNvGraphicFramePr>
          <p:nvPr/>
        </p:nvGraphicFramePr>
        <p:xfrm>
          <a:off x="2971800" y="2133600"/>
          <a:ext cx="5670086" cy="1986823"/>
        </p:xfrm>
        <a:graphic>
          <a:graphicData uri="http://schemas.openxmlformats.org/presentationml/2006/ole">
            <p:oleObj spid="_x0000_s210946" name="Picture" r:id="rId4" imgW="3533333" imgH="1238095" progId="StaticDib">
              <p:embed/>
            </p:oleObj>
          </a:graphicData>
        </a:graphic>
      </p:graphicFrame>
      <p:graphicFrame>
        <p:nvGraphicFramePr>
          <p:cNvPr id="490499" name="Object 3"/>
          <p:cNvGraphicFramePr>
            <a:graphicFrameLocks noChangeAspect="1"/>
          </p:cNvGraphicFramePr>
          <p:nvPr/>
        </p:nvGraphicFramePr>
        <p:xfrm>
          <a:off x="1371600" y="4267200"/>
          <a:ext cx="5105400" cy="2439930"/>
        </p:xfrm>
        <a:graphic>
          <a:graphicData uri="http://schemas.openxmlformats.org/presentationml/2006/ole">
            <p:oleObj spid="_x0000_s210947" name="Picture" r:id="rId5" imgW="4742857" imgH="2266667" progId="StaticDib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FormModules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 order to use the new forms library we need to first import the forms library in our </a:t>
            </a:r>
            <a:r>
              <a:rPr lang="en-US" dirty="0" err="1" smtClean="0"/>
              <a:t>NgModule</a:t>
            </a:r>
            <a:endParaRPr lang="en-US" dirty="0"/>
          </a:p>
        </p:txBody>
      </p:sp>
      <p:graphicFrame>
        <p:nvGraphicFramePr>
          <p:cNvPr id="491524" name="Object 4"/>
          <p:cNvGraphicFramePr>
            <a:graphicFrameLocks noChangeAspect="1"/>
          </p:cNvGraphicFramePr>
          <p:nvPr/>
        </p:nvGraphicFramePr>
        <p:xfrm>
          <a:off x="5334000" y="2514600"/>
          <a:ext cx="3429000" cy="4181475"/>
        </p:xfrm>
        <a:graphic>
          <a:graphicData uri="http://schemas.openxmlformats.org/presentationml/2006/ole">
            <p:oleObj spid="_x0000_s211970" name="Picture" r:id="rId4" imgW="3428571" imgH="4180952" progId="StaticDib">
              <p:embed/>
            </p:oleObj>
          </a:graphicData>
        </a:graphic>
      </p:graphicFrame>
      <p:graphicFrame>
        <p:nvGraphicFramePr>
          <p:cNvPr id="491525" name="Object 5"/>
          <p:cNvGraphicFramePr>
            <a:graphicFrameLocks noChangeAspect="1"/>
          </p:cNvGraphicFramePr>
          <p:nvPr/>
        </p:nvGraphicFramePr>
        <p:xfrm>
          <a:off x="1733550" y="4267200"/>
          <a:ext cx="1390650" cy="542925"/>
        </p:xfrm>
        <a:graphic>
          <a:graphicData uri="http://schemas.openxmlformats.org/presentationml/2006/ole">
            <p:oleObj spid="_x0000_s211971" name="Picture" r:id="rId5" imgW="1390476" imgH="542570" progId="StaticDib">
              <p:embed/>
            </p:oleObj>
          </a:graphicData>
        </a:graphic>
      </p:graphicFrame>
      <p:graphicFrame>
        <p:nvGraphicFramePr>
          <p:cNvPr id="491526" name="Object 6"/>
          <p:cNvGraphicFramePr>
            <a:graphicFrameLocks noChangeAspect="1"/>
          </p:cNvGraphicFramePr>
          <p:nvPr/>
        </p:nvGraphicFramePr>
        <p:xfrm>
          <a:off x="1685925" y="5800725"/>
          <a:ext cx="1743075" cy="600075"/>
        </p:xfrm>
        <a:graphic>
          <a:graphicData uri="http://schemas.openxmlformats.org/presentationml/2006/ole">
            <p:oleObj spid="_x0000_s211972" name="Picture" r:id="rId6" imgW="1742857" imgH="599683" progId="StaticDib">
              <p:embed/>
            </p:oleObj>
          </a:graphicData>
        </a:graphic>
      </p:graphicFrame>
      <p:cxnSp>
        <p:nvCxnSpPr>
          <p:cNvPr id="10" name="Straight Arrow Connector 9"/>
          <p:cNvCxnSpPr/>
          <p:nvPr/>
        </p:nvCxnSpPr>
        <p:spPr>
          <a:xfrm rot="10800000">
            <a:off x="3124200" y="4572000"/>
            <a:ext cx="2590800" cy="838200"/>
          </a:xfrm>
          <a:prstGeom prst="straightConnector1">
            <a:avLst/>
          </a:prstGeom>
          <a:ln w="28575">
            <a:solidFill>
              <a:schemeClr val="tx2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rot="10800000" flipV="1">
            <a:off x="3429000" y="5638800"/>
            <a:ext cx="2286000" cy="457200"/>
          </a:xfrm>
          <a:prstGeom prst="straightConnector1">
            <a:avLst/>
          </a:prstGeom>
          <a:ln w="28575">
            <a:solidFill>
              <a:schemeClr val="tx2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1752600" y="3886200"/>
            <a:ext cx="25262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/>
              <a:t>Template driven</a:t>
            </a:r>
            <a:r>
              <a:rPr lang="en-US" dirty="0" smtClean="0"/>
              <a:t> directives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752600" y="6412468"/>
            <a:ext cx="21613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/>
              <a:t>Data driven</a:t>
            </a:r>
            <a:r>
              <a:rPr lang="en-US" dirty="0" smtClean="0"/>
              <a:t> directives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Form &amp; </a:t>
            </a:r>
            <a:r>
              <a:rPr lang="en-US" dirty="0" err="1" smtClean="0"/>
              <a:t>NgForm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There are two important pieces of functionality that </a:t>
            </a:r>
            <a:r>
              <a:rPr lang="en-US" dirty="0" err="1" smtClean="0"/>
              <a:t>NgForm</a:t>
            </a:r>
            <a:r>
              <a:rPr lang="en-US" dirty="0" smtClean="0"/>
              <a:t> gives us:</a:t>
            </a:r>
          </a:p>
          <a:p>
            <a:pPr lvl="1"/>
            <a:r>
              <a:rPr lang="en-US" dirty="0" smtClean="0"/>
              <a:t>A </a:t>
            </a:r>
            <a:r>
              <a:rPr lang="en-US" dirty="0" err="1" smtClean="0"/>
              <a:t>FormGroup</a:t>
            </a:r>
            <a:r>
              <a:rPr lang="en-US" dirty="0" smtClean="0"/>
              <a:t> named </a:t>
            </a:r>
            <a:r>
              <a:rPr lang="en-US" dirty="0" err="1" smtClean="0"/>
              <a:t>ngForm</a:t>
            </a:r>
            <a:endParaRPr lang="en-US" dirty="0" smtClean="0"/>
          </a:p>
          <a:p>
            <a:pPr lvl="1"/>
            <a:r>
              <a:rPr lang="en-US" dirty="0" smtClean="0"/>
              <a:t>A </a:t>
            </a:r>
            <a:r>
              <a:rPr lang="en-US" b="1" dirty="0" smtClean="0"/>
              <a:t>(</a:t>
            </a:r>
            <a:r>
              <a:rPr lang="en-US" b="1" dirty="0" err="1" smtClean="0"/>
              <a:t>ngSubmit</a:t>
            </a:r>
            <a:r>
              <a:rPr lang="en-US" b="1" dirty="0" smtClean="0"/>
              <a:t>)</a:t>
            </a:r>
            <a:r>
              <a:rPr lang="en-US" dirty="0" smtClean="0"/>
              <a:t> output</a:t>
            </a:r>
            <a:endParaRPr lang="en-US" dirty="0"/>
          </a:p>
        </p:txBody>
      </p:sp>
      <p:graphicFrame>
        <p:nvGraphicFramePr>
          <p:cNvPr id="492550" name="Object 6"/>
          <p:cNvGraphicFramePr>
            <a:graphicFrameLocks noChangeAspect="1"/>
          </p:cNvGraphicFramePr>
          <p:nvPr/>
        </p:nvGraphicFramePr>
        <p:xfrm>
          <a:off x="480169" y="4267200"/>
          <a:ext cx="8282831" cy="1066800"/>
        </p:xfrm>
        <a:graphic>
          <a:graphicData uri="http://schemas.openxmlformats.org/presentationml/2006/ole">
            <p:oleObj spid="_x0000_s212994" name="Picture" r:id="rId4" imgW="6952381" imgH="895001" progId="StaticDib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FormBuilder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more flexible and common way to configure forms is to use a </a:t>
            </a:r>
            <a:r>
              <a:rPr lang="en-US" dirty="0" err="1" smtClean="0"/>
              <a:t>FormBuilder</a:t>
            </a:r>
            <a:endParaRPr lang="en-US" dirty="0" smtClean="0"/>
          </a:p>
          <a:p>
            <a:r>
              <a:rPr lang="en-US" dirty="0" smtClean="0"/>
              <a:t>Forms are made up of </a:t>
            </a:r>
            <a:r>
              <a:rPr lang="en-US" dirty="0" err="1" smtClean="0"/>
              <a:t>FormControls</a:t>
            </a:r>
            <a:r>
              <a:rPr lang="en-US" dirty="0" smtClean="0"/>
              <a:t> and </a:t>
            </a:r>
            <a:r>
              <a:rPr lang="en-US" dirty="0" err="1" smtClean="0"/>
              <a:t>FormGroups</a:t>
            </a:r>
            <a:r>
              <a:rPr lang="en-US" dirty="0" smtClean="0"/>
              <a:t> </a:t>
            </a:r>
          </a:p>
          <a:p>
            <a:r>
              <a:rPr lang="en-US" dirty="0" smtClean="0"/>
              <a:t>The </a:t>
            </a:r>
            <a:r>
              <a:rPr lang="en-US" dirty="0" err="1" smtClean="0"/>
              <a:t>FormBuilder</a:t>
            </a:r>
            <a:r>
              <a:rPr lang="en-US" dirty="0" smtClean="0"/>
              <a:t> helps us make them </a:t>
            </a:r>
          </a:p>
          <a:p>
            <a:pPr lvl="1"/>
            <a:r>
              <a:rPr lang="en-US" dirty="0" smtClean="0"/>
              <a:t>Think of it as a "factory" object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FormBuilder</a:t>
            </a:r>
            <a:endParaRPr lang="en-US" dirty="0"/>
          </a:p>
        </p:txBody>
      </p:sp>
      <p:graphicFrame>
        <p:nvGraphicFramePr>
          <p:cNvPr id="494594" name="Object 2"/>
          <p:cNvGraphicFramePr>
            <a:graphicFrameLocks noChangeAspect="1"/>
          </p:cNvGraphicFramePr>
          <p:nvPr/>
        </p:nvGraphicFramePr>
        <p:xfrm>
          <a:off x="3810000" y="1371600"/>
          <a:ext cx="4233333" cy="1524000"/>
        </p:xfrm>
        <a:graphic>
          <a:graphicData uri="http://schemas.openxmlformats.org/presentationml/2006/ole">
            <p:oleObj spid="_x0000_s214018" name="Picture" r:id="rId4" imgW="3571429" imgH="1285714" progId="StaticDib">
              <p:embed/>
            </p:oleObj>
          </a:graphicData>
        </a:graphic>
      </p:graphicFrame>
      <p:graphicFrame>
        <p:nvGraphicFramePr>
          <p:cNvPr id="494595" name="Object 3"/>
          <p:cNvGraphicFramePr>
            <a:graphicFrameLocks noChangeAspect="1"/>
          </p:cNvGraphicFramePr>
          <p:nvPr/>
        </p:nvGraphicFramePr>
        <p:xfrm>
          <a:off x="838200" y="3124200"/>
          <a:ext cx="7473430" cy="2133600"/>
        </p:xfrm>
        <a:graphic>
          <a:graphicData uri="http://schemas.openxmlformats.org/presentationml/2006/ole">
            <p:oleObj spid="_x0000_s214019" name="Picture" r:id="rId5" imgW="6104762" imgH="1742857" progId="StaticDib">
              <p:embed/>
            </p:oleObj>
          </a:graphicData>
        </a:graphic>
      </p:graphicFrame>
      <p:sp>
        <p:nvSpPr>
          <p:cNvPr id="8" name="Rectangle 7"/>
          <p:cNvSpPr/>
          <p:nvPr/>
        </p:nvSpPr>
        <p:spPr>
          <a:xfrm>
            <a:off x="2438400" y="5562600"/>
            <a:ext cx="5562600" cy="70788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000" dirty="0" err="1" smtClean="0"/>
              <a:t>FormBuilder.</a:t>
            </a:r>
            <a:r>
              <a:rPr lang="en-US" sz="2000" i="1" dirty="0" err="1" smtClean="0">
                <a:solidFill>
                  <a:srgbClr val="0000FF"/>
                </a:solidFill>
              </a:rPr>
              <a:t>control</a:t>
            </a:r>
            <a:r>
              <a:rPr lang="en-US" sz="2000" dirty="0" smtClean="0"/>
              <a:t> - creates a new </a:t>
            </a:r>
            <a:r>
              <a:rPr lang="en-US" sz="2000" dirty="0" err="1" smtClean="0"/>
              <a:t>FormControl</a:t>
            </a:r>
            <a:endParaRPr lang="en-US" sz="2000" dirty="0" smtClean="0"/>
          </a:p>
          <a:p>
            <a:r>
              <a:rPr lang="en-US" sz="2000" dirty="0" err="1" smtClean="0"/>
              <a:t>FormBuilder.</a:t>
            </a:r>
            <a:r>
              <a:rPr lang="en-US" sz="2000" i="1" dirty="0" err="1" smtClean="0">
                <a:solidFill>
                  <a:srgbClr val="0000FF"/>
                </a:solidFill>
              </a:rPr>
              <a:t>group</a:t>
            </a:r>
            <a:r>
              <a:rPr lang="en-US" sz="2000" dirty="0" smtClean="0"/>
              <a:t> - creates a new </a:t>
            </a:r>
            <a:r>
              <a:rPr lang="en-US" sz="2000" dirty="0" err="1" smtClean="0"/>
              <a:t>FormGroup</a:t>
            </a:r>
            <a:endParaRPr 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Steps for Template Driven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514350" indent="-514350">
              <a:buNone/>
            </a:pPr>
            <a:r>
              <a:rPr lang="en-US" dirty="0" smtClean="0"/>
              <a:t>	1. </a:t>
            </a:r>
            <a:r>
              <a:rPr lang="en-US" dirty="0" err="1" smtClean="0"/>
              <a:t>ngModels</a:t>
            </a:r>
            <a:r>
              <a:rPr lang="en-US" dirty="0" smtClean="0"/>
              <a:t> to the input boxes -- read value</a:t>
            </a:r>
            <a:br>
              <a:rPr lang="en-US" dirty="0" smtClean="0"/>
            </a:br>
            <a:r>
              <a:rPr lang="en-US" dirty="0" smtClean="0"/>
              <a:t>2. </a:t>
            </a:r>
            <a:r>
              <a:rPr lang="en-US" dirty="0" err="1" smtClean="0"/>
              <a:t>ngSumit</a:t>
            </a:r>
            <a:r>
              <a:rPr lang="en-US" dirty="0" smtClean="0"/>
              <a:t> and </a:t>
            </a:r>
            <a:r>
              <a:rPr lang="en-US" dirty="0" err="1" smtClean="0"/>
              <a:t>ngForm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3. HTML5 input validations</a:t>
            </a:r>
            <a:br>
              <a:rPr lang="en-US" dirty="0" smtClean="0"/>
            </a:br>
            <a:r>
              <a:rPr lang="en-US" dirty="0" smtClean="0"/>
              <a:t>4. </a:t>
            </a:r>
            <a:r>
              <a:rPr lang="en-US" dirty="0" err="1" smtClean="0"/>
              <a:t>ng</a:t>
            </a:r>
            <a:r>
              <a:rPr lang="en-US" dirty="0" smtClean="0"/>
              <a:t>-invalid and </a:t>
            </a:r>
            <a:r>
              <a:rPr lang="en-US" dirty="0" err="1" smtClean="0"/>
              <a:t>ng</a:t>
            </a:r>
            <a:r>
              <a:rPr lang="en-US" dirty="0" smtClean="0"/>
              <a:t>-valid </a:t>
            </a:r>
            <a:r>
              <a:rPr lang="en-US" dirty="0" err="1" smtClean="0"/>
              <a:t>css</a:t>
            </a:r>
            <a:r>
              <a:rPr lang="en-US" dirty="0" smtClean="0"/>
              <a:t> classes</a:t>
            </a:r>
            <a:br>
              <a:rPr lang="en-US" dirty="0" smtClean="0"/>
            </a:br>
            <a:r>
              <a:rPr lang="en-US" dirty="0" smtClean="0"/>
              <a:t>5. [</a:t>
            </a:r>
            <a:r>
              <a:rPr lang="en-US" dirty="0" err="1" smtClean="0"/>
              <a:t>ngModel</a:t>
            </a:r>
            <a:r>
              <a:rPr lang="en-US" dirty="0" smtClean="0"/>
              <a:t>] to pick the default values, but one way binding</a:t>
            </a:r>
            <a:br>
              <a:rPr lang="en-US" dirty="0" smtClean="0"/>
            </a:br>
            <a:r>
              <a:rPr lang="en-US" dirty="0" smtClean="0"/>
              <a:t>6. [(</a:t>
            </a:r>
            <a:r>
              <a:rPr lang="en-US" dirty="0" err="1" smtClean="0"/>
              <a:t>ngModel</a:t>
            </a:r>
            <a:r>
              <a:rPr lang="en-US" dirty="0" smtClean="0"/>
              <a:t>)] two way binding</a:t>
            </a:r>
            <a:br>
              <a:rPr lang="en-US" dirty="0" smtClean="0"/>
            </a:br>
            <a:r>
              <a:rPr lang="en-US" dirty="0" smtClean="0"/>
              <a:t>7. </a:t>
            </a:r>
            <a:r>
              <a:rPr lang="en-US" dirty="0" err="1" smtClean="0"/>
              <a:t>FormGroup</a:t>
            </a:r>
            <a:r>
              <a:rPr lang="en-US" dirty="0" smtClean="0"/>
              <a:t> </a:t>
            </a:r>
            <a:r>
              <a:rPr lang="en-US" dirty="0" err="1" smtClean="0"/>
              <a:t>ngModelGroup</a:t>
            </a:r>
            <a:r>
              <a:rPr lang="en-US" dirty="0" smtClean="0"/>
              <a:t>="</a:t>
            </a:r>
            <a:r>
              <a:rPr lang="en-US" dirty="0" err="1" smtClean="0"/>
              <a:t>userData</a:t>
            </a:r>
            <a:r>
              <a:rPr lang="en-US" dirty="0" smtClean="0"/>
              <a:t>"</a:t>
            </a:r>
            <a:br>
              <a:rPr lang="en-US" dirty="0" smtClean="0"/>
            </a:br>
            <a:r>
              <a:rPr lang="en-US" dirty="0" smtClean="0"/>
              <a:t>8. Radio button</a:t>
            </a:r>
            <a:br>
              <a:rPr lang="en-US" dirty="0" smtClean="0"/>
            </a:br>
            <a:r>
              <a:rPr lang="en-US" dirty="0" smtClean="0"/>
              <a:t>9. Form state, valid form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Traditional Server Approach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35608" y="1447800"/>
            <a:ext cx="7498080" cy="4648200"/>
          </a:xfrm>
        </p:spPr>
        <p:txBody>
          <a:bodyPr>
            <a:normAutofit lnSpcReduction="10000"/>
          </a:bodyPr>
          <a:lstStyle/>
          <a:p>
            <a:pPr fontAlgn="base"/>
            <a:r>
              <a:rPr lang="en-US" dirty="0" smtClean="0"/>
              <a:t>Assuming</a:t>
            </a:r>
          </a:p>
          <a:p>
            <a:pPr lvl="1" fontAlgn="base"/>
            <a:r>
              <a:rPr lang="en-US" dirty="0" smtClean="0"/>
              <a:t>Each thread potentially has an accompanying </a:t>
            </a:r>
            <a:r>
              <a:rPr lang="en-US" i="1" u="sng" dirty="0" smtClean="0">
                <a:solidFill>
                  <a:srgbClr val="0000FF"/>
                </a:solidFill>
              </a:rPr>
              <a:t>2MB of memory</a:t>
            </a:r>
            <a:r>
              <a:rPr lang="en-US" dirty="0" smtClean="0"/>
              <a:t> with it</a:t>
            </a:r>
          </a:p>
          <a:p>
            <a:pPr lvl="1" fontAlgn="base"/>
            <a:r>
              <a:rPr lang="en-US" dirty="0" smtClean="0"/>
              <a:t>Running on a system with </a:t>
            </a:r>
            <a:r>
              <a:rPr lang="en-US" i="1" u="sng" dirty="0" smtClean="0">
                <a:solidFill>
                  <a:srgbClr val="0000FF"/>
                </a:solidFill>
              </a:rPr>
              <a:t>8 GB of RAM</a:t>
            </a:r>
            <a:r>
              <a:rPr lang="en-US" dirty="0" smtClean="0"/>
              <a:t> puts us at a theoretical maximum of 4000 concurrent connections</a:t>
            </a:r>
          </a:p>
          <a:p>
            <a:pPr lvl="1" fontAlgn="base"/>
            <a:r>
              <a:rPr lang="en-US" dirty="0" smtClean="0"/>
              <a:t>Adds the cost of </a:t>
            </a:r>
            <a:r>
              <a:rPr lang="en-US" i="1" u="sng" dirty="0" smtClean="0"/>
              <a:t>context-switching between threads</a:t>
            </a:r>
            <a:r>
              <a:rPr lang="en-US" dirty="0" smtClean="0"/>
              <a:t>.</a:t>
            </a:r>
          </a:p>
          <a:p>
            <a:pPr fontAlgn="base"/>
            <a:r>
              <a:rPr lang="en-US" dirty="0" smtClean="0"/>
              <a:t>That’s the scenario you typically deal with in traditional web-serving techniques.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Steps for Data Driven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514350" indent="-51435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1. Create Form Group and Form Controls</a:t>
            </a:r>
            <a:br>
              <a:rPr lang="en-US" dirty="0" smtClean="0"/>
            </a:br>
            <a:r>
              <a:rPr lang="en-US" dirty="0" smtClean="0"/>
              <a:t>2. Synchronize the form with data-driven comp and bind the </a:t>
            </a:r>
            <a:r>
              <a:rPr lang="en-US" dirty="0" err="1" smtClean="0"/>
              <a:t>FormControls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3. submit the form and log form value on the console</a:t>
            </a:r>
            <a:br>
              <a:rPr lang="en-US" dirty="0" smtClean="0"/>
            </a:br>
            <a:r>
              <a:rPr lang="en-US" dirty="0" smtClean="0"/>
              <a:t>4. Add validations to the </a:t>
            </a:r>
            <a:r>
              <a:rPr lang="en-US" dirty="0" err="1" smtClean="0"/>
              <a:t>FormControls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5. If email is invalid show error message</a:t>
            </a:r>
            <a:br>
              <a:rPr lang="en-US" dirty="0" smtClean="0"/>
            </a:br>
            <a:r>
              <a:rPr lang="en-US" dirty="0" smtClean="0"/>
              <a:t>6. If form is invalid don't let the user submit it</a:t>
            </a:r>
            <a:br>
              <a:rPr lang="en-US" dirty="0" smtClean="0"/>
            </a:br>
            <a:r>
              <a:rPr lang="en-US" dirty="0" smtClean="0"/>
              <a:t>7. Group Data - Nested Form Group</a:t>
            </a:r>
            <a:br>
              <a:rPr lang="en-US" dirty="0" smtClean="0"/>
            </a:br>
            <a:r>
              <a:rPr lang="en-US" dirty="0" smtClean="0"/>
              <a:t>8. Bind radio type</a:t>
            </a:r>
            <a:br>
              <a:rPr lang="en-US" dirty="0" smtClean="0"/>
            </a:br>
            <a:r>
              <a:rPr lang="en-US" dirty="0" smtClean="0"/>
              <a:t>9. Custom Validation</a:t>
            </a:r>
            <a:br>
              <a:rPr lang="en-US" dirty="0" smtClean="0"/>
            </a:br>
            <a:r>
              <a:rPr lang="en-US" dirty="0" smtClean="0"/>
              <a:t>10. Form Array</a:t>
            </a:r>
            <a:br>
              <a:rPr lang="en-US" dirty="0" smtClean="0"/>
            </a:br>
            <a:r>
              <a:rPr lang="en-US" dirty="0" smtClean="0"/>
              <a:t>11. Add data in </a:t>
            </a:r>
            <a:r>
              <a:rPr lang="en-US" dirty="0" err="1" smtClean="0"/>
              <a:t>FormArray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12. </a:t>
            </a:r>
            <a:r>
              <a:rPr lang="en-US" dirty="0" err="1" smtClean="0"/>
              <a:t>Async</a:t>
            </a:r>
            <a:r>
              <a:rPr lang="en-US" dirty="0" smtClean="0"/>
              <a:t> validation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Server Side Communication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HTTP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 use Http to get and save data with Promises or Observables. We isolate the http calls in a shared Service.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HTTP</a:t>
            </a:r>
            <a:endParaRPr lang="en-US" dirty="0"/>
          </a:p>
        </p:txBody>
      </p:sp>
      <p:pic>
        <p:nvPicPr>
          <p:cNvPr id="203778" name="Picture 2" descr="C:\Users\Vinod\Desktop\New folder\nnn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19200" y="1447800"/>
            <a:ext cx="7848600" cy="42672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HTTP-</a:t>
            </a:r>
            <a:r>
              <a:rPr lang="en-US" dirty="0" err="1" smtClean="0"/>
              <a:t>verson</a:t>
            </a:r>
            <a:r>
              <a:rPr lang="en-US" dirty="0" smtClean="0"/>
              <a:t> </a:t>
            </a:r>
            <a:r>
              <a:rPr lang="en-US" dirty="0" err="1" smtClean="0"/>
              <a:t>rc</a:t>
            </a:r>
            <a:endParaRPr lang="en-US" dirty="0"/>
          </a:p>
        </p:txBody>
      </p:sp>
      <p:pic>
        <p:nvPicPr>
          <p:cNvPr id="204802" name="Picture 2" descr="C:\Users\Vinod\Desktop\New folder\yyy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47800" y="1447800"/>
            <a:ext cx="7467600" cy="48006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HTTP-latest version</a:t>
            </a:r>
            <a:endParaRPr lang="en-US" dirty="0"/>
          </a:p>
        </p:txBody>
      </p:sp>
      <p:graphicFrame>
        <p:nvGraphicFramePr>
          <p:cNvPr id="346114" name="Object 2"/>
          <p:cNvGraphicFramePr>
            <a:graphicFrameLocks noChangeAspect="1"/>
          </p:cNvGraphicFramePr>
          <p:nvPr/>
        </p:nvGraphicFramePr>
        <p:xfrm>
          <a:off x="1168399" y="1881188"/>
          <a:ext cx="7762017" cy="3529012"/>
        </p:xfrm>
        <a:graphic>
          <a:graphicData uri="http://schemas.openxmlformats.org/presentationml/2006/ole">
            <p:oleObj spid="_x0000_s198658" name="Picture" r:id="rId4" imgW="6809524" imgH="3095238" progId="StaticDib">
              <p:embed/>
            </p:oleObj>
          </a:graphicData>
        </a:graphic>
      </p:graphicFrame>
      <p:cxnSp>
        <p:nvCxnSpPr>
          <p:cNvPr id="6" name="Straight Connector 5"/>
          <p:cNvCxnSpPr/>
          <p:nvPr/>
        </p:nvCxnSpPr>
        <p:spPr>
          <a:xfrm>
            <a:off x="4953000" y="4495800"/>
            <a:ext cx="1295400" cy="1588"/>
          </a:xfrm>
          <a:prstGeom prst="line">
            <a:avLst/>
          </a:prstGeom>
          <a:ln w="381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own Arrow 6"/>
          <p:cNvSpPr/>
          <p:nvPr/>
        </p:nvSpPr>
        <p:spPr>
          <a:xfrm flipV="1">
            <a:off x="5181600" y="4648200"/>
            <a:ext cx="838200" cy="1066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HTTP</a:t>
            </a:r>
            <a:endParaRPr lang="en-US" dirty="0"/>
          </a:p>
        </p:txBody>
      </p:sp>
      <p:pic>
        <p:nvPicPr>
          <p:cNvPr id="205826" name="Picture 2" descr="C:\Users\Vinod\Desktop\New folder\ooo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47800" y="1447800"/>
            <a:ext cx="7467600" cy="48006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HTTP</a:t>
            </a:r>
            <a:endParaRPr lang="en-US" dirty="0"/>
          </a:p>
        </p:txBody>
      </p:sp>
      <p:graphicFrame>
        <p:nvGraphicFramePr>
          <p:cNvPr id="206850" name="Object 2"/>
          <p:cNvGraphicFramePr>
            <a:graphicFrameLocks noChangeAspect="1"/>
          </p:cNvGraphicFramePr>
          <p:nvPr/>
        </p:nvGraphicFramePr>
        <p:xfrm>
          <a:off x="1447800" y="1447800"/>
          <a:ext cx="7467600" cy="4343400"/>
        </p:xfrm>
        <a:graphic>
          <a:graphicData uri="http://schemas.openxmlformats.org/presentationml/2006/ole">
            <p:oleObj spid="_x0000_s199682" name="Picture" r:id="rId4" imgW="11352381" imgH="5619048" progId="StaticDib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HTTP</a:t>
            </a:r>
            <a:endParaRPr lang="en-US" dirty="0"/>
          </a:p>
        </p:txBody>
      </p:sp>
      <p:graphicFrame>
        <p:nvGraphicFramePr>
          <p:cNvPr id="207874" name="Object 2"/>
          <p:cNvGraphicFramePr>
            <a:graphicFrameLocks noChangeAspect="1"/>
          </p:cNvGraphicFramePr>
          <p:nvPr/>
        </p:nvGraphicFramePr>
        <p:xfrm>
          <a:off x="1447800" y="1447800"/>
          <a:ext cx="7467600" cy="4114800"/>
        </p:xfrm>
        <a:graphic>
          <a:graphicData uri="http://schemas.openxmlformats.org/presentationml/2006/ole">
            <p:oleObj spid="_x0000_s200706" name="Picture" r:id="rId4" imgW="10619048" imgH="5314286" progId="StaticDib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HTTP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RxJx</a:t>
            </a:r>
            <a:endParaRPr lang="en-US" dirty="0" smtClean="0"/>
          </a:p>
          <a:p>
            <a:pPr lvl="1"/>
            <a:r>
              <a:rPr lang="en-US" dirty="0" err="1" smtClean="0"/>
              <a:t>RxJx</a:t>
            </a:r>
            <a:r>
              <a:rPr lang="en-US" dirty="0" smtClean="0"/>
              <a:t> (Reactive Js) implements the asynchronous observable pattern and is widely used in Angular 2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NodeJs</a:t>
            </a:r>
            <a:r>
              <a:rPr lang="en-US" dirty="0" smtClean="0"/>
              <a:t> approach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35608" y="1447800"/>
            <a:ext cx="7498080" cy="4648200"/>
          </a:xfrm>
        </p:spPr>
        <p:txBody>
          <a:bodyPr>
            <a:normAutofit/>
          </a:bodyPr>
          <a:lstStyle/>
          <a:p>
            <a:r>
              <a:rPr lang="en-US" dirty="0" smtClean="0"/>
              <a:t>Node.js</a:t>
            </a:r>
          </a:p>
          <a:p>
            <a:pPr lvl="1"/>
            <a:r>
              <a:rPr lang="en-US" dirty="0" smtClean="0"/>
              <a:t>Operates on a single-thread</a:t>
            </a:r>
          </a:p>
          <a:p>
            <a:pPr lvl="1"/>
            <a:r>
              <a:rPr lang="en-US" dirty="0" smtClean="0"/>
              <a:t>Using non-blocking I/O calls</a:t>
            </a:r>
          </a:p>
          <a:p>
            <a:pPr lvl="1"/>
            <a:r>
              <a:rPr lang="en-US" dirty="0" smtClean="0"/>
              <a:t>Allowing it to support tens of thousands of concurrent connections</a:t>
            </a:r>
          </a:p>
        </p:txBody>
      </p:sp>
      <p:pic>
        <p:nvPicPr>
          <p:cNvPr id="88066" name="Picture 2" descr="D:\Angular22\downloaded\images\images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667000" y="4038600"/>
            <a:ext cx="4495800" cy="248608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HTTP</a:t>
            </a:r>
            <a:endParaRPr lang="en-US" dirty="0"/>
          </a:p>
        </p:txBody>
      </p:sp>
      <p:pic>
        <p:nvPicPr>
          <p:cNvPr id="208898" name="Picture 2" descr="C:\Users\Vinod\Desktop\New folder\jjj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47800" y="1447800"/>
            <a:ext cx="7467600" cy="4724399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HTTP</a:t>
            </a:r>
            <a:endParaRPr lang="en-US" dirty="0"/>
          </a:p>
        </p:txBody>
      </p:sp>
      <p:pic>
        <p:nvPicPr>
          <p:cNvPr id="209922" name="Picture 2" descr="C:\Users\Vinod\Desktop\New folder\ccc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47800" y="1447800"/>
            <a:ext cx="7467600" cy="46482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HTTP</a:t>
            </a:r>
            <a:endParaRPr lang="en-US" dirty="0"/>
          </a:p>
        </p:txBody>
      </p:sp>
      <p:graphicFrame>
        <p:nvGraphicFramePr>
          <p:cNvPr id="210946" name="Object 2"/>
          <p:cNvGraphicFramePr>
            <a:graphicFrameLocks noChangeAspect="1"/>
          </p:cNvGraphicFramePr>
          <p:nvPr/>
        </p:nvGraphicFramePr>
        <p:xfrm>
          <a:off x="1447800" y="1447800"/>
          <a:ext cx="7467600" cy="4419600"/>
        </p:xfrm>
        <a:graphic>
          <a:graphicData uri="http://schemas.openxmlformats.org/presentationml/2006/ole">
            <p:oleObj spid="_x0000_s201730" name="Picture" r:id="rId4" imgW="11304762" imgH="5580952" progId="StaticDib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HTTP</a:t>
            </a:r>
            <a:endParaRPr lang="en-US" dirty="0"/>
          </a:p>
        </p:txBody>
      </p:sp>
      <p:graphicFrame>
        <p:nvGraphicFramePr>
          <p:cNvPr id="211970" name="Object 2"/>
          <p:cNvGraphicFramePr>
            <a:graphicFrameLocks noChangeAspect="1"/>
          </p:cNvGraphicFramePr>
          <p:nvPr/>
        </p:nvGraphicFramePr>
        <p:xfrm>
          <a:off x="1447800" y="1447800"/>
          <a:ext cx="7467600" cy="4572000"/>
        </p:xfrm>
        <a:graphic>
          <a:graphicData uri="http://schemas.openxmlformats.org/presentationml/2006/ole">
            <p:oleObj spid="_x0000_s202754" name="Picture" r:id="rId4" imgW="11333333" imgH="5619048" progId="StaticDib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Single Page App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Routing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Routing allows our application to navigate between different Components, passing parameters where needed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Routing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435608" y="1447800"/>
            <a:ext cx="7498080" cy="4800600"/>
          </a:xfrm>
        </p:spPr>
        <p:txBody>
          <a:bodyPr>
            <a:normAutofit/>
          </a:bodyPr>
          <a:lstStyle/>
          <a:p>
            <a:r>
              <a:rPr lang="en-US" dirty="0" smtClean="0"/>
              <a:t>Route Configuration</a:t>
            </a:r>
          </a:p>
          <a:p>
            <a:r>
              <a:rPr lang="en-US" dirty="0" smtClean="0"/>
              <a:t>Router Outlets</a:t>
            </a:r>
          </a:p>
          <a:p>
            <a:r>
              <a:rPr lang="en-US" dirty="0" smtClean="0"/>
              <a:t>Router Links</a:t>
            </a:r>
          </a:p>
          <a:p>
            <a:r>
              <a:rPr lang="en-US" dirty="0" smtClean="0"/>
              <a:t>Route Parameters</a:t>
            </a:r>
          </a:p>
          <a:p>
            <a:r>
              <a:rPr lang="en-US" dirty="0" smtClean="0"/>
              <a:t>Child Routers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Routing</a:t>
            </a:r>
            <a:endParaRPr lang="en-US" dirty="0"/>
          </a:p>
        </p:txBody>
      </p:sp>
      <p:pic>
        <p:nvPicPr>
          <p:cNvPr id="291841" name="Picture 1" descr="E:\F drive arun\angular-2-first-look\images\1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47800" y="1447801"/>
            <a:ext cx="7467600" cy="4800599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Routing</a:t>
            </a:r>
            <a:endParaRPr lang="en-US" dirty="0"/>
          </a:p>
        </p:txBody>
      </p:sp>
      <p:pic>
        <p:nvPicPr>
          <p:cNvPr id="330753" name="Picture 1" descr="E:\F drive arun\angular-2-first-look\images\2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47800" y="1447800"/>
            <a:ext cx="7467600" cy="498157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Routing</a:t>
            </a:r>
            <a:endParaRPr lang="en-US" dirty="0"/>
          </a:p>
        </p:txBody>
      </p:sp>
      <p:graphicFrame>
        <p:nvGraphicFramePr>
          <p:cNvPr id="328705" name="Object 1"/>
          <p:cNvGraphicFramePr>
            <a:graphicFrameLocks noChangeAspect="1"/>
          </p:cNvGraphicFramePr>
          <p:nvPr/>
        </p:nvGraphicFramePr>
        <p:xfrm>
          <a:off x="1447800" y="1447800"/>
          <a:ext cx="7467600" cy="4495800"/>
        </p:xfrm>
        <a:graphic>
          <a:graphicData uri="http://schemas.openxmlformats.org/presentationml/2006/ole">
            <p:oleObj spid="_x0000_s203778" name="Picture" r:id="rId4" imgW="11380952" imgH="5600000" progId="StaticDib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NodeJs</a:t>
            </a:r>
            <a:r>
              <a:rPr lang="en-US" dirty="0" smtClean="0"/>
              <a:t> approach</a:t>
            </a:r>
            <a:endParaRPr lang="en-US" dirty="0"/>
          </a:p>
        </p:txBody>
      </p:sp>
      <p:pic>
        <p:nvPicPr>
          <p:cNvPr id="870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47799" y="1497514"/>
            <a:ext cx="6858001" cy="436988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Template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NgIf</a:t>
            </a:r>
            <a:r>
              <a:rPr lang="en-US" dirty="0" smtClean="0"/>
              <a:t> Case Study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It takes a </a:t>
            </a:r>
            <a:r>
              <a:rPr lang="en-US" dirty="0" err="1" smtClean="0"/>
              <a:t>boolean</a:t>
            </a:r>
            <a:r>
              <a:rPr lang="en-US" dirty="0" smtClean="0"/>
              <a:t> and makes an entire chunk of DOM appear or disappear. </a:t>
            </a:r>
            <a:r>
              <a:rPr lang="en-US" dirty="0" smtClean="0">
                <a:solidFill>
                  <a:srgbClr val="0000FF"/>
                </a:solidFill>
              </a:rPr>
              <a:t>Really ??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52400" y="2983468"/>
            <a:ext cx="4495800" cy="2308324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dirty="0" smtClean="0"/>
              <a:t>&lt;h2 *</a:t>
            </a:r>
            <a:r>
              <a:rPr lang="en-US" sz="2400" dirty="0" err="1" smtClean="0"/>
              <a:t>ngIf</a:t>
            </a:r>
            <a:r>
              <a:rPr lang="en-US" sz="2400" dirty="0" smtClean="0"/>
              <a:t>="condition"&gt;</a:t>
            </a:r>
          </a:p>
          <a:p>
            <a:r>
              <a:rPr lang="en-US" sz="2400" dirty="0" smtClean="0"/>
              <a:t>  	Visible if condition is true.</a:t>
            </a:r>
          </a:p>
          <a:p>
            <a:r>
              <a:rPr lang="en-US" sz="2400" dirty="0" smtClean="0"/>
              <a:t>&lt;/h2&gt;</a:t>
            </a:r>
          </a:p>
          <a:p>
            <a:r>
              <a:rPr lang="en-US" sz="2400" dirty="0" smtClean="0"/>
              <a:t>&lt;h2 *</a:t>
            </a:r>
            <a:r>
              <a:rPr lang="en-US" sz="2400" dirty="0" err="1" smtClean="0"/>
              <a:t>ngIf</a:t>
            </a:r>
            <a:r>
              <a:rPr lang="en-US" sz="2400" dirty="0" smtClean="0"/>
              <a:t>="!condition"&gt;</a:t>
            </a:r>
          </a:p>
          <a:p>
            <a:r>
              <a:rPr lang="en-US" sz="2400" dirty="0" smtClean="0"/>
              <a:t>  	Visible if condition is false.</a:t>
            </a:r>
          </a:p>
          <a:p>
            <a:r>
              <a:rPr lang="en-US" sz="2400" dirty="0" smtClean="0"/>
              <a:t>&lt;/h2&gt;</a:t>
            </a:r>
            <a:endParaRPr lang="en-US" sz="2400" dirty="0"/>
          </a:p>
        </p:txBody>
      </p:sp>
      <p:grpSp>
        <p:nvGrpSpPr>
          <p:cNvPr id="5" name="Group 14"/>
          <p:cNvGrpSpPr/>
          <p:nvPr/>
        </p:nvGrpSpPr>
        <p:grpSpPr>
          <a:xfrm>
            <a:off x="4876800" y="4812268"/>
            <a:ext cx="3352800" cy="1752600"/>
            <a:chOff x="4876800" y="4724400"/>
            <a:chExt cx="3352800" cy="1752600"/>
          </a:xfrm>
        </p:grpSpPr>
        <p:sp>
          <p:nvSpPr>
            <p:cNvPr id="9" name="Rectangle 8"/>
            <p:cNvSpPr/>
            <p:nvPr/>
          </p:nvSpPr>
          <p:spPr>
            <a:xfrm>
              <a:off x="4876800" y="4724400"/>
              <a:ext cx="3352800" cy="17526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aphicFrame>
          <p:nvGraphicFramePr>
            <p:cNvPr id="3075" name="Object 3"/>
            <p:cNvGraphicFramePr>
              <a:graphicFrameLocks noChangeAspect="1"/>
            </p:cNvGraphicFramePr>
            <p:nvPr/>
          </p:nvGraphicFramePr>
          <p:xfrm>
            <a:off x="4953000" y="4800600"/>
            <a:ext cx="3219450" cy="1600200"/>
          </p:xfrm>
          <a:graphic>
            <a:graphicData uri="http://schemas.openxmlformats.org/presentationml/2006/ole">
              <p:oleObj spid="_x0000_s267266" name="Picture" r:id="rId3" imgW="3219048" imgH="1600000" progId="StaticDib">
                <p:embed/>
              </p:oleObj>
            </a:graphicData>
          </a:graphic>
        </p:graphicFrame>
      </p:grpSp>
      <p:grpSp>
        <p:nvGrpSpPr>
          <p:cNvPr id="6" name="Group 13"/>
          <p:cNvGrpSpPr/>
          <p:nvPr/>
        </p:nvGrpSpPr>
        <p:grpSpPr>
          <a:xfrm>
            <a:off x="4953000" y="3059668"/>
            <a:ext cx="3048000" cy="1600200"/>
            <a:chOff x="4724400" y="2819400"/>
            <a:chExt cx="3048000" cy="1600200"/>
          </a:xfrm>
        </p:grpSpPr>
        <p:sp>
          <p:nvSpPr>
            <p:cNvPr id="10" name="Rectangle 9"/>
            <p:cNvSpPr/>
            <p:nvPr/>
          </p:nvSpPr>
          <p:spPr>
            <a:xfrm>
              <a:off x="4724400" y="2819400"/>
              <a:ext cx="3048000" cy="16002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aphicFrame>
          <p:nvGraphicFramePr>
            <p:cNvPr id="3077" name="Object 5"/>
            <p:cNvGraphicFramePr>
              <a:graphicFrameLocks noChangeAspect="1"/>
            </p:cNvGraphicFramePr>
            <p:nvPr/>
          </p:nvGraphicFramePr>
          <p:xfrm>
            <a:off x="4800600" y="2865437"/>
            <a:ext cx="2905125" cy="1477963"/>
          </p:xfrm>
          <a:graphic>
            <a:graphicData uri="http://schemas.openxmlformats.org/presentationml/2006/ole">
              <p:oleObj spid="_x0000_s267267" name="Picture" r:id="rId4" imgW="3895238" imgH="1980952" progId="StaticDib">
                <p:embed/>
              </p:oleObj>
            </a:graphicData>
          </a:graphic>
        </p:graphicFrame>
      </p:grpSp>
      <p:sp>
        <p:nvSpPr>
          <p:cNvPr id="16" name="TextBox 15"/>
          <p:cNvSpPr txBox="1"/>
          <p:nvPr/>
        </p:nvSpPr>
        <p:spPr>
          <a:xfrm>
            <a:off x="6248400" y="6336268"/>
            <a:ext cx="2610266" cy="36933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With </a:t>
            </a:r>
            <a:r>
              <a:rPr lang="en-US" dirty="0" err="1" smtClean="0"/>
              <a:t>css</a:t>
            </a:r>
            <a:r>
              <a:rPr lang="en-US" dirty="0" smtClean="0"/>
              <a:t> from component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228600" y="5498068"/>
            <a:ext cx="4343400" cy="120032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 smtClean="0"/>
              <a:t>The </a:t>
            </a:r>
            <a:r>
              <a:rPr lang="en-US" dirty="0" err="1" smtClean="0"/>
              <a:t>ngIf</a:t>
            </a:r>
            <a:r>
              <a:rPr lang="en-US" dirty="0" smtClean="0"/>
              <a:t> directive does not hide the element.</a:t>
            </a:r>
          </a:p>
          <a:p>
            <a:r>
              <a:rPr lang="en-US" dirty="0" smtClean="0"/>
              <a:t>Disused h2 is completely absent from the DOM!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>Why </a:t>
            </a:r>
            <a:r>
              <a:rPr lang="en-US" b="1" i="1" dirty="0" smtClean="0"/>
              <a:t>remove</a:t>
            </a:r>
            <a:r>
              <a:rPr lang="en-US" b="1" dirty="0" smtClean="0"/>
              <a:t> rather than </a:t>
            </a:r>
            <a:r>
              <a:rPr lang="en-US" b="1" i="1" dirty="0" smtClean="0"/>
              <a:t>hide</a:t>
            </a:r>
            <a:r>
              <a:rPr lang="en-US" b="1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When we hide an element</a:t>
            </a:r>
          </a:p>
          <a:p>
            <a:pPr lvl="1"/>
            <a:r>
              <a:rPr lang="en-US" dirty="0" smtClean="0"/>
              <a:t>cons</a:t>
            </a:r>
          </a:p>
          <a:p>
            <a:pPr lvl="2"/>
            <a:r>
              <a:rPr lang="en-US" dirty="0" smtClean="0"/>
              <a:t>The component's behavior continues.</a:t>
            </a:r>
          </a:p>
          <a:p>
            <a:pPr lvl="2"/>
            <a:r>
              <a:rPr lang="en-US" dirty="0" smtClean="0"/>
              <a:t>Remains attached to its DOM element.</a:t>
            </a:r>
          </a:p>
          <a:p>
            <a:pPr lvl="2"/>
            <a:r>
              <a:rPr lang="en-US" dirty="0" smtClean="0"/>
              <a:t>Continues to listen to events.</a:t>
            </a:r>
          </a:p>
          <a:p>
            <a:pPr lvl="2"/>
            <a:r>
              <a:rPr lang="en-US" dirty="0" smtClean="0"/>
              <a:t>Angular keeps checking for changes that could affect data bindings.</a:t>
            </a:r>
          </a:p>
          <a:p>
            <a:pPr lvl="2"/>
            <a:r>
              <a:rPr lang="en-US" dirty="0" smtClean="0"/>
              <a:t>Whatever the component was doing it keeps doing.</a:t>
            </a:r>
          </a:p>
          <a:p>
            <a:pPr lvl="2"/>
            <a:r>
              <a:rPr lang="en-US" dirty="0" smtClean="0"/>
              <a:t>Tie up resources that might be more useful elsewhere.</a:t>
            </a:r>
          </a:p>
          <a:p>
            <a:pPr lvl="2"/>
            <a:r>
              <a:rPr lang="en-US" dirty="0" smtClean="0"/>
              <a:t>The performance and memory burden can be substantial.</a:t>
            </a:r>
          </a:p>
          <a:p>
            <a:pPr lvl="1"/>
            <a:r>
              <a:rPr lang="en-US" dirty="0" smtClean="0"/>
              <a:t>pros </a:t>
            </a:r>
          </a:p>
          <a:p>
            <a:pPr lvl="2"/>
            <a:r>
              <a:rPr lang="en-US" dirty="0" smtClean="0"/>
              <a:t>Showing the element again is very quick</a:t>
            </a:r>
          </a:p>
          <a:p>
            <a:pPr lvl="2"/>
            <a:r>
              <a:rPr lang="en-US" dirty="0" smtClean="0"/>
              <a:t>Component doesn't re-initialize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NgIf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With *</a:t>
            </a:r>
            <a:r>
              <a:rPr lang="en-US" dirty="0" err="1" smtClean="0"/>
              <a:t>ngIf</a:t>
            </a:r>
            <a:r>
              <a:rPr lang="en-US" dirty="0" smtClean="0"/>
              <a:t>=true, Angular </a:t>
            </a:r>
          </a:p>
          <a:p>
            <a:pPr lvl="1"/>
            <a:r>
              <a:rPr lang="en-US" dirty="0" smtClean="0"/>
              <a:t>removes the element from DOM</a:t>
            </a:r>
          </a:p>
          <a:p>
            <a:pPr lvl="1"/>
            <a:r>
              <a:rPr lang="en-US" dirty="0" smtClean="0"/>
              <a:t>stops change detection for the associated component</a:t>
            </a:r>
          </a:p>
          <a:p>
            <a:pPr lvl="1"/>
            <a:r>
              <a:rPr lang="en-US" dirty="0" smtClean="0"/>
              <a:t>detaches it from DOM events </a:t>
            </a:r>
          </a:p>
          <a:p>
            <a:pPr lvl="1"/>
            <a:r>
              <a:rPr lang="en-US" dirty="0" smtClean="0"/>
              <a:t>destroys the component</a:t>
            </a:r>
          </a:p>
          <a:p>
            <a:pPr lvl="1"/>
            <a:r>
              <a:rPr lang="en-US" dirty="0" smtClean="0"/>
              <a:t>All child components are destroyed when </a:t>
            </a:r>
            <a:r>
              <a:rPr lang="en-US" dirty="0" err="1" smtClean="0"/>
              <a:t>ngIf</a:t>
            </a:r>
            <a:r>
              <a:rPr lang="en-US" dirty="0" smtClean="0"/>
              <a:t> destroys the common ancestor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667000" y="5939135"/>
            <a:ext cx="5872570" cy="46166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effectLst>
            <a:glow rad="139700">
              <a:schemeClr val="accent1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schemeClr val="tx1"/>
                </a:solidFill>
              </a:rPr>
              <a:t>I want that particular component again soon.</a:t>
            </a:r>
            <a:endParaRPr lang="en-US" sz="24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NgIf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Of course it isn't </a:t>
            </a:r>
            <a:r>
              <a:rPr lang="en-US" i="1" dirty="0" smtClean="0"/>
              <a:t>always</a:t>
            </a:r>
            <a:r>
              <a:rPr lang="en-US" dirty="0" smtClean="0"/>
              <a:t> a good thing</a:t>
            </a:r>
          </a:p>
          <a:p>
            <a:r>
              <a:rPr lang="en-US" dirty="0" smtClean="0"/>
              <a:t>It might be a bad thing if we need that particular component again soon.</a:t>
            </a:r>
          </a:p>
          <a:p>
            <a:r>
              <a:rPr lang="en-US" dirty="0" smtClean="0"/>
              <a:t>The component's state might be expensive to re-construct</a:t>
            </a:r>
          </a:p>
          <a:p>
            <a:r>
              <a:rPr lang="en-US" dirty="0" smtClean="0"/>
              <a:t>When </a:t>
            </a:r>
            <a:r>
              <a:rPr lang="en-US" dirty="0" err="1" smtClean="0"/>
              <a:t>ngIf</a:t>
            </a:r>
            <a:r>
              <a:rPr lang="en-US" dirty="0" smtClean="0"/>
              <a:t> becomes true again</a:t>
            </a:r>
          </a:p>
          <a:p>
            <a:pPr lvl="1"/>
            <a:r>
              <a:rPr lang="en-US" dirty="0" smtClean="0"/>
              <a:t>Angular recreates the component and its </a:t>
            </a:r>
            <a:r>
              <a:rPr lang="en-US" dirty="0" err="1" smtClean="0"/>
              <a:t>subtree</a:t>
            </a:r>
            <a:endParaRPr lang="en-US" dirty="0" smtClean="0"/>
          </a:p>
          <a:p>
            <a:pPr lvl="1"/>
            <a:r>
              <a:rPr lang="en-US" dirty="0" smtClean="0"/>
              <a:t>Angular runs every component's initialization logic again</a:t>
            </a:r>
          </a:p>
          <a:p>
            <a:pPr lvl="1"/>
            <a:r>
              <a:rPr lang="en-US" dirty="0" smtClean="0"/>
              <a:t>That could be expensive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use </a:t>
            </a:r>
            <a:r>
              <a:rPr lang="en-US" dirty="0" err="1" smtClean="0"/>
              <a:t>ngIf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 smtClean="0"/>
              <a:t>Design thought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Minimize initialization effort and consider caching state in a companion service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>Why </a:t>
            </a:r>
            <a:r>
              <a:rPr lang="en-US" b="1" i="1" dirty="0" smtClean="0"/>
              <a:t>remove</a:t>
            </a:r>
            <a:r>
              <a:rPr lang="en-US" b="1" dirty="0" smtClean="0"/>
              <a:t> rather than </a:t>
            </a:r>
            <a:r>
              <a:rPr lang="en-US" b="1" i="1" dirty="0" smtClean="0"/>
              <a:t>hide</a:t>
            </a:r>
            <a:r>
              <a:rPr lang="en-US" b="1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Although there are pros and cons to each approach</a:t>
            </a:r>
          </a:p>
          <a:p>
            <a:pPr lvl="1"/>
            <a:r>
              <a:rPr lang="en-US" dirty="0" smtClean="0"/>
              <a:t>In general it is best to use </a:t>
            </a:r>
            <a:r>
              <a:rPr lang="en-US" dirty="0" err="1" smtClean="0"/>
              <a:t>ngIf</a:t>
            </a:r>
            <a:r>
              <a:rPr lang="en-US" dirty="0" smtClean="0"/>
              <a:t> to remove unwanted components rather than hide them.</a:t>
            </a:r>
          </a:p>
          <a:p>
            <a:pPr lvl="1"/>
            <a:r>
              <a:rPr lang="en-US" b="1" dirty="0" smtClean="0"/>
              <a:t>These same considerations apply to every structural directive, whether built-in or custom.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Template</a:t>
            </a:r>
            <a:endParaRPr lang="en-US" dirty="0"/>
          </a:p>
        </p:txBody>
      </p:sp>
      <p:grpSp>
        <p:nvGrpSpPr>
          <p:cNvPr id="3" name="Group 8"/>
          <p:cNvGrpSpPr/>
          <p:nvPr/>
        </p:nvGrpSpPr>
        <p:grpSpPr>
          <a:xfrm>
            <a:off x="304800" y="1752600"/>
            <a:ext cx="8534400" cy="2819400"/>
            <a:chOff x="304800" y="1752600"/>
            <a:chExt cx="8534400" cy="2819400"/>
          </a:xfrm>
        </p:grpSpPr>
        <p:sp>
          <p:nvSpPr>
            <p:cNvPr id="7" name="Rectangle 6"/>
            <p:cNvSpPr/>
            <p:nvPr/>
          </p:nvSpPr>
          <p:spPr>
            <a:xfrm>
              <a:off x="304800" y="1752600"/>
              <a:ext cx="8534400" cy="2819400"/>
            </a:xfrm>
            <a:prstGeom prst="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aphicFrame>
          <p:nvGraphicFramePr>
            <p:cNvPr id="4098" name="Object 2"/>
            <p:cNvGraphicFramePr>
              <a:graphicFrameLocks noChangeAspect="1"/>
            </p:cNvGraphicFramePr>
            <p:nvPr/>
          </p:nvGraphicFramePr>
          <p:xfrm>
            <a:off x="381000" y="1828800"/>
            <a:ext cx="8381267" cy="2667000"/>
          </p:xfrm>
          <a:graphic>
            <a:graphicData uri="http://schemas.openxmlformats.org/presentationml/2006/ole">
              <p:oleObj spid="_x0000_s268290" name="Picture" r:id="rId3" imgW="10171429" imgH="2761905" progId="StaticDib">
                <p:embed/>
              </p:oleObj>
            </a:graphicData>
          </a:graphic>
        </p:graphicFrame>
      </p:grpSp>
      <p:graphicFrame>
        <p:nvGraphicFramePr>
          <p:cNvPr id="4099" name="Object 3"/>
          <p:cNvGraphicFramePr>
            <a:graphicFrameLocks noChangeAspect="1"/>
          </p:cNvGraphicFramePr>
          <p:nvPr/>
        </p:nvGraphicFramePr>
        <p:xfrm>
          <a:off x="4419600" y="5181600"/>
          <a:ext cx="3444291" cy="990600"/>
        </p:xfrm>
        <a:graphic>
          <a:graphicData uri="http://schemas.openxmlformats.org/presentationml/2006/ole">
            <p:oleObj spid="_x0000_s268291" name="Packager Shell Object" showAsIcon="1" r:id="rId4" imgW="1677960" imgH="482400" progId="Package">
              <p:embed/>
            </p:oleObj>
          </a:graphicData>
        </a:graphic>
      </p:graphicFrame>
      <p:cxnSp>
        <p:nvCxnSpPr>
          <p:cNvPr id="8" name="Straight Arrow Connector 7"/>
          <p:cNvCxnSpPr/>
          <p:nvPr/>
        </p:nvCxnSpPr>
        <p:spPr>
          <a:xfrm rot="10800000">
            <a:off x="1676400" y="3505200"/>
            <a:ext cx="4038600" cy="16764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rot="10800000">
            <a:off x="1752600" y="2590800"/>
            <a:ext cx="4038600" cy="25146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Template</a:t>
            </a:r>
            <a:endParaRPr lang="en-US" dirty="0"/>
          </a:p>
        </p:txBody>
      </p:sp>
      <p:grpSp>
        <p:nvGrpSpPr>
          <p:cNvPr id="3" name="Group 4"/>
          <p:cNvGrpSpPr/>
          <p:nvPr/>
        </p:nvGrpSpPr>
        <p:grpSpPr>
          <a:xfrm>
            <a:off x="152400" y="1676400"/>
            <a:ext cx="8686800" cy="3505200"/>
            <a:chOff x="152400" y="1676400"/>
            <a:chExt cx="8686800" cy="3505200"/>
          </a:xfrm>
        </p:grpSpPr>
        <p:sp>
          <p:nvSpPr>
            <p:cNvPr id="4" name="Rectangle 3"/>
            <p:cNvSpPr/>
            <p:nvPr/>
          </p:nvSpPr>
          <p:spPr>
            <a:xfrm>
              <a:off x="152400" y="1676400"/>
              <a:ext cx="8686800" cy="3505200"/>
            </a:xfrm>
            <a:prstGeom prst="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aphicFrame>
          <p:nvGraphicFramePr>
            <p:cNvPr id="6146" name="Object 2"/>
            <p:cNvGraphicFramePr>
              <a:graphicFrameLocks noChangeAspect="1"/>
            </p:cNvGraphicFramePr>
            <p:nvPr/>
          </p:nvGraphicFramePr>
          <p:xfrm>
            <a:off x="228600" y="1752600"/>
            <a:ext cx="8515263" cy="3352800"/>
          </p:xfrm>
          <a:graphic>
            <a:graphicData uri="http://schemas.openxmlformats.org/presentationml/2006/ole">
              <p:oleObj spid="_x0000_s269314" name="Picture" r:id="rId3" imgW="11619048" imgH="4047619" progId="StaticDib">
                <p:embed/>
              </p:oleObj>
            </a:graphicData>
          </a:graphic>
        </p:graphicFrame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 </a:t>
            </a:r>
            <a:r>
              <a:rPr lang="en-US" i="1" dirty="0" smtClean="0"/>
              <a:t>&lt;template&gt;</a:t>
            </a:r>
            <a:r>
              <a:rPr lang="en-US" dirty="0" smtClean="0"/>
              <a:t> tag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Structural directives, like </a:t>
            </a:r>
            <a:r>
              <a:rPr lang="en-US" dirty="0" err="1" smtClean="0"/>
              <a:t>ngIf</a:t>
            </a:r>
            <a:r>
              <a:rPr lang="en-US" dirty="0" smtClean="0"/>
              <a:t>, do their magic by using the </a:t>
            </a:r>
            <a:r>
              <a:rPr lang="en-US" dirty="0" smtClean="0">
                <a:hlinkClick r:id="rId2"/>
              </a:rPr>
              <a:t>HTML 5 template tag</a:t>
            </a:r>
            <a:r>
              <a:rPr lang="en-US" dirty="0" smtClean="0"/>
              <a:t>.</a:t>
            </a:r>
          </a:p>
          <a:p>
            <a:r>
              <a:rPr lang="en-US" dirty="0" smtClean="0"/>
              <a:t>Outside of an Angular app, the &lt;template&gt; tag's default CSS display property is none. It's contents are </a:t>
            </a:r>
            <a:r>
              <a:rPr lang="en-US" b="1" i="1" dirty="0" smtClean="0"/>
              <a:t>invisible</a:t>
            </a:r>
            <a:r>
              <a:rPr lang="en-US" dirty="0" smtClean="0"/>
              <a:t> within a hidden </a:t>
            </a:r>
            <a:r>
              <a:rPr lang="en-US" dirty="0" smtClean="0">
                <a:hlinkClick r:id="rId3"/>
              </a:rPr>
              <a:t>document fragment</a:t>
            </a:r>
            <a:r>
              <a:rPr lang="en-US" dirty="0" smtClean="0"/>
              <a:t>.</a:t>
            </a:r>
          </a:p>
          <a:p>
            <a:r>
              <a:rPr lang="en-US" dirty="0" smtClean="0"/>
              <a:t>Inside of an app, Angular </a:t>
            </a:r>
            <a:r>
              <a:rPr lang="en-US" b="1" i="1" dirty="0" smtClean="0"/>
              <a:t>removes</a:t>
            </a:r>
            <a:r>
              <a:rPr lang="en-US" dirty="0" smtClean="0"/>
              <a:t> the &lt;template&gt; tags and their children. The contents are gone</a:t>
            </a:r>
          </a:p>
          <a:p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NodeJs</a:t>
            </a:r>
            <a:r>
              <a:rPr lang="en-US" dirty="0" smtClean="0"/>
              <a:t> approach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35608" y="1447800"/>
            <a:ext cx="7498080" cy="4648200"/>
          </a:xfrm>
        </p:spPr>
        <p:txBody>
          <a:bodyPr>
            <a:normAutofit fontScale="92500" lnSpcReduction="20000"/>
          </a:bodyPr>
          <a:lstStyle/>
          <a:p>
            <a:pPr fontAlgn="base"/>
            <a:r>
              <a:rPr lang="en-US" dirty="0" smtClean="0"/>
              <a:t>Node.js achieves scalability levels of over 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1</a:t>
            </a:r>
            <a:r>
              <a:rPr lang="en-US" dirty="0" smtClean="0"/>
              <a:t>M concurrent connections.</a:t>
            </a:r>
          </a:p>
          <a:p>
            <a:pPr fontAlgn="base"/>
            <a:r>
              <a:rPr lang="en-US" dirty="0" smtClean="0"/>
              <a:t>Let’s take a very simple piece of code like this:</a:t>
            </a:r>
          </a:p>
          <a:p>
            <a:pPr fontAlgn="base"/>
            <a:endParaRPr lang="en-US" dirty="0" smtClean="0"/>
          </a:p>
          <a:p>
            <a:pPr fontAlgn="base"/>
            <a:r>
              <a:rPr lang="en-US" dirty="0" smtClean="0"/>
              <a:t>The execution model of Node.js is different </a:t>
            </a:r>
          </a:p>
          <a:p>
            <a:pPr lvl="1" fontAlgn="base"/>
            <a:r>
              <a:rPr lang="en-US" dirty="0" smtClean="0"/>
              <a:t>There is only one single process.</a:t>
            </a:r>
          </a:p>
          <a:p>
            <a:pPr lvl="1" fontAlgn="base"/>
            <a:r>
              <a:rPr lang="en-US" dirty="0" smtClean="0"/>
              <a:t>If there is a slow database query somewhere in this process, this affects the whole process</a:t>
            </a:r>
          </a:p>
          <a:p>
            <a:pPr lvl="2" fontAlgn="base"/>
            <a:r>
              <a:rPr lang="en-US" dirty="0" smtClean="0"/>
              <a:t>Everything comes to a halt until the slow query has finished.</a:t>
            </a:r>
          </a:p>
        </p:txBody>
      </p:sp>
      <p:sp>
        <p:nvSpPr>
          <p:cNvPr id="4" name="Rectangle 3"/>
          <p:cNvSpPr/>
          <p:nvPr/>
        </p:nvSpPr>
        <p:spPr>
          <a:xfrm>
            <a:off x="2819400" y="2706469"/>
            <a:ext cx="5867400" cy="646331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 err="1" smtClean="0"/>
              <a:t>var</a:t>
            </a:r>
            <a:r>
              <a:rPr lang="en-US" dirty="0" smtClean="0"/>
              <a:t> result = </a:t>
            </a:r>
            <a:r>
              <a:rPr lang="en-US" dirty="0" err="1" smtClean="0"/>
              <a:t>database.query</a:t>
            </a:r>
            <a:r>
              <a:rPr lang="en-US" dirty="0" smtClean="0"/>
              <a:t>("SELECT * FROM </a:t>
            </a:r>
            <a:r>
              <a:rPr lang="en-US" dirty="0" err="1" smtClean="0"/>
              <a:t>hugetable</a:t>
            </a:r>
            <a:r>
              <a:rPr lang="en-US" dirty="0" smtClean="0"/>
              <a:t>"); </a:t>
            </a:r>
          </a:p>
          <a:p>
            <a:r>
              <a:rPr lang="en-US" dirty="0" smtClean="0"/>
              <a:t>console.log("Hello World");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 </a:t>
            </a:r>
            <a:r>
              <a:rPr lang="en-US" i="1" dirty="0" smtClean="0"/>
              <a:t>&lt;template&gt;</a:t>
            </a:r>
            <a:r>
              <a:rPr lang="en-US" dirty="0" smtClean="0"/>
              <a:t> tag</a:t>
            </a:r>
            <a:endParaRPr lang="en-US" dirty="0"/>
          </a:p>
        </p:txBody>
      </p:sp>
      <p:pic>
        <p:nvPicPr>
          <p:cNvPr id="96258" name="Picture 2" descr="D:\vinod ppt image\template-in-out-of-a2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910589" y="2570163"/>
            <a:ext cx="5928611" cy="268763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Rectangle 4"/>
          <p:cNvSpPr/>
          <p:nvPr/>
        </p:nvSpPr>
        <p:spPr>
          <a:xfrm>
            <a:off x="609600" y="2438400"/>
            <a:ext cx="2133600" cy="3139321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 smtClean="0"/>
              <a:t>&lt;p&gt;</a:t>
            </a:r>
          </a:p>
          <a:p>
            <a:r>
              <a:rPr lang="en-US" dirty="0" smtClean="0"/>
              <a:t>  Hip!</a:t>
            </a:r>
          </a:p>
          <a:p>
            <a:r>
              <a:rPr lang="en-US" dirty="0" smtClean="0"/>
              <a:t>&lt;/p&gt;</a:t>
            </a:r>
          </a:p>
          <a:p>
            <a:r>
              <a:rPr lang="en-US" dirty="0" smtClean="0"/>
              <a:t>&lt;template&gt;</a:t>
            </a:r>
          </a:p>
          <a:p>
            <a:r>
              <a:rPr lang="en-US" dirty="0" smtClean="0"/>
              <a:t>  &lt;p&gt;</a:t>
            </a:r>
          </a:p>
          <a:p>
            <a:r>
              <a:rPr lang="en-US" dirty="0" smtClean="0"/>
              <a:t>    Hip!</a:t>
            </a:r>
          </a:p>
          <a:p>
            <a:r>
              <a:rPr lang="en-US" dirty="0" smtClean="0"/>
              <a:t>  &lt;/p&gt;</a:t>
            </a:r>
          </a:p>
          <a:p>
            <a:r>
              <a:rPr lang="en-US" dirty="0" smtClean="0"/>
              <a:t>&lt;/template&gt;</a:t>
            </a:r>
          </a:p>
          <a:p>
            <a:r>
              <a:rPr lang="en-US" dirty="0" smtClean="0"/>
              <a:t>&lt;p&gt;</a:t>
            </a:r>
          </a:p>
          <a:p>
            <a:r>
              <a:rPr lang="en-US" dirty="0" smtClean="0"/>
              <a:t>  Hooray!</a:t>
            </a:r>
          </a:p>
          <a:p>
            <a:r>
              <a:rPr lang="en-US" dirty="0" smtClean="0"/>
              <a:t>&lt;/p&gt;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asterisk (*) effect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We're prefixing these directive names with an asterisk (*).</a:t>
            </a:r>
          </a:p>
          <a:p>
            <a:r>
              <a:rPr lang="en-US" dirty="0" smtClean="0"/>
              <a:t>The asterisk is "syntactic sugar".</a:t>
            </a:r>
          </a:p>
          <a:p>
            <a:pPr lvl="1"/>
            <a:r>
              <a:rPr lang="en-US" dirty="0" smtClean="0"/>
              <a:t>It simplifies </a:t>
            </a:r>
            <a:r>
              <a:rPr lang="en-US" dirty="0" err="1" smtClean="0"/>
              <a:t>ngIf</a:t>
            </a:r>
            <a:r>
              <a:rPr lang="en-US" dirty="0" smtClean="0"/>
              <a:t> and </a:t>
            </a:r>
            <a:r>
              <a:rPr lang="en-US" dirty="0" err="1" smtClean="0"/>
              <a:t>ngFor</a:t>
            </a:r>
            <a:r>
              <a:rPr lang="en-US" dirty="0" smtClean="0"/>
              <a:t> for both the writer and the reader</a:t>
            </a:r>
          </a:p>
          <a:p>
            <a:pPr lvl="1"/>
            <a:r>
              <a:rPr lang="en-US" dirty="0" smtClean="0"/>
              <a:t>Under the hood, Angular replaces the asterisk version with a more verbose &lt;template&gt; form.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371600" y="1447800"/>
            <a:ext cx="5943600" cy="4524315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dirty="0" smtClean="0"/>
              <a:t>&lt;!-- Examples (A) and (B) are the same --&gt;</a:t>
            </a:r>
          </a:p>
          <a:p>
            <a:r>
              <a:rPr lang="en-US" sz="2400" dirty="0" smtClean="0"/>
              <a:t>&lt;!-- (A) *</a:t>
            </a:r>
            <a:r>
              <a:rPr lang="en-US" sz="2400" dirty="0" err="1" smtClean="0"/>
              <a:t>ngIf</a:t>
            </a:r>
            <a:r>
              <a:rPr lang="en-US" sz="2400" dirty="0" smtClean="0"/>
              <a:t> paragraph --&gt;</a:t>
            </a:r>
          </a:p>
          <a:p>
            <a:r>
              <a:rPr lang="en-US" sz="2400" dirty="0" smtClean="0"/>
              <a:t>&lt;p *</a:t>
            </a:r>
            <a:r>
              <a:rPr lang="en-US" sz="2400" dirty="0" err="1" smtClean="0"/>
              <a:t>ngIf</a:t>
            </a:r>
            <a:r>
              <a:rPr lang="en-US" sz="2400" dirty="0" smtClean="0"/>
              <a:t>="condition"&gt;</a:t>
            </a:r>
          </a:p>
          <a:p>
            <a:r>
              <a:rPr lang="en-US" sz="2400" dirty="0" smtClean="0"/>
              <a:t>  Our heroes are true!</a:t>
            </a:r>
          </a:p>
          <a:p>
            <a:r>
              <a:rPr lang="en-US" sz="2400" dirty="0" smtClean="0"/>
              <a:t>&lt;/p&gt;</a:t>
            </a:r>
          </a:p>
          <a:p>
            <a:endParaRPr lang="en-US" sz="2400" dirty="0" smtClean="0"/>
          </a:p>
          <a:p>
            <a:r>
              <a:rPr lang="en-US" sz="2400" dirty="0" smtClean="0"/>
              <a:t>&lt;!-- (B) [</a:t>
            </a:r>
            <a:r>
              <a:rPr lang="en-US" sz="2400" dirty="0" err="1" smtClean="0"/>
              <a:t>ngIf</a:t>
            </a:r>
            <a:r>
              <a:rPr lang="en-US" sz="2400" dirty="0" smtClean="0"/>
              <a:t>] with template --&gt;</a:t>
            </a:r>
          </a:p>
          <a:p>
            <a:r>
              <a:rPr lang="en-US" sz="2400" dirty="0" smtClean="0"/>
              <a:t>&lt;template [</a:t>
            </a:r>
            <a:r>
              <a:rPr lang="en-US" sz="2400" dirty="0" err="1" smtClean="0"/>
              <a:t>ngIf</a:t>
            </a:r>
            <a:r>
              <a:rPr lang="en-US" sz="2400" dirty="0" smtClean="0"/>
              <a:t>]="condition"&gt;</a:t>
            </a:r>
          </a:p>
          <a:p>
            <a:r>
              <a:rPr lang="en-US" sz="2400" dirty="0" smtClean="0"/>
              <a:t>  &lt;p&gt;</a:t>
            </a:r>
          </a:p>
          <a:p>
            <a:r>
              <a:rPr lang="en-US" sz="2400" dirty="0" smtClean="0"/>
              <a:t>    Our heroes are true!</a:t>
            </a:r>
          </a:p>
          <a:p>
            <a:r>
              <a:rPr lang="en-US" sz="2400" dirty="0" smtClean="0"/>
              <a:t>  &lt;/p&gt;</a:t>
            </a:r>
          </a:p>
          <a:p>
            <a:r>
              <a:rPr lang="en-US" sz="2400" dirty="0" smtClean="0"/>
              <a:t>&lt;/template&gt;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ShadowDOM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Hello, Shadow World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Elements </a:t>
            </a:r>
            <a:r>
              <a:rPr lang="en-US" dirty="0" smtClean="0"/>
              <a:t>can </a:t>
            </a:r>
            <a:r>
              <a:rPr lang="en-US" dirty="0" smtClean="0"/>
              <a:t>gets </a:t>
            </a:r>
            <a:r>
              <a:rPr lang="en-US" dirty="0" smtClean="0"/>
              <a:t>a </a:t>
            </a:r>
            <a:r>
              <a:rPr lang="en-US" i="1" u="sng" dirty="0" smtClean="0">
                <a:solidFill>
                  <a:srgbClr val="0000FF"/>
                </a:solidFill>
              </a:rPr>
              <a:t>new kind </a:t>
            </a:r>
            <a:r>
              <a:rPr lang="en-US" i="1" u="sng" dirty="0" smtClean="0">
                <a:solidFill>
                  <a:srgbClr val="0000FF"/>
                </a:solidFill>
              </a:rPr>
              <a:t>of node</a:t>
            </a:r>
            <a:r>
              <a:rPr lang="en-US" dirty="0" smtClean="0"/>
              <a:t> associated with them. </a:t>
            </a:r>
            <a:endParaRPr lang="en-US" dirty="0" smtClean="0"/>
          </a:p>
          <a:p>
            <a:pPr lvl="1"/>
            <a:r>
              <a:rPr lang="en-US" dirty="0" smtClean="0"/>
              <a:t>This </a:t>
            </a:r>
            <a:r>
              <a:rPr lang="en-US" dirty="0" smtClean="0"/>
              <a:t>new kind of node is called a </a:t>
            </a:r>
            <a:r>
              <a:rPr lang="en-US" b="1" i="1" dirty="0" smtClean="0">
                <a:solidFill>
                  <a:srgbClr val="0000FF"/>
                </a:solidFill>
              </a:rPr>
              <a:t>shadow </a:t>
            </a:r>
            <a:r>
              <a:rPr lang="en-US" b="1" i="1" dirty="0" smtClean="0">
                <a:solidFill>
                  <a:srgbClr val="0000FF"/>
                </a:solidFill>
              </a:rPr>
              <a:t>root</a:t>
            </a:r>
            <a:endParaRPr lang="en-US" b="1" dirty="0" smtClean="0"/>
          </a:p>
          <a:p>
            <a:pPr lvl="1"/>
            <a:r>
              <a:rPr lang="en-US" dirty="0" smtClean="0"/>
              <a:t>Element </a:t>
            </a:r>
            <a:r>
              <a:rPr lang="en-US" dirty="0" smtClean="0"/>
              <a:t>that has a shadow root associated with it is called a </a:t>
            </a:r>
            <a:r>
              <a:rPr lang="en-US" b="1" i="1" dirty="0" smtClean="0">
                <a:solidFill>
                  <a:srgbClr val="0000FF"/>
                </a:solidFill>
              </a:rPr>
              <a:t>shadow </a:t>
            </a:r>
            <a:r>
              <a:rPr lang="en-US" b="1" i="1" dirty="0" smtClean="0">
                <a:solidFill>
                  <a:srgbClr val="0000FF"/>
                </a:solidFill>
              </a:rPr>
              <a:t>host</a:t>
            </a:r>
            <a:endParaRPr lang="en-US" dirty="0" smtClean="0"/>
          </a:p>
          <a:p>
            <a:pPr lvl="1"/>
            <a:r>
              <a:rPr lang="en-US" dirty="0" smtClean="0"/>
              <a:t>The </a:t>
            </a:r>
            <a:r>
              <a:rPr lang="en-US" dirty="0" smtClean="0"/>
              <a:t>content of a shadow host isn’t </a:t>
            </a:r>
            <a:r>
              <a:rPr lang="en-US" dirty="0" smtClean="0"/>
              <a:t>rendered</a:t>
            </a:r>
          </a:p>
          <a:p>
            <a:pPr lvl="2"/>
            <a:r>
              <a:rPr lang="en-US" dirty="0" smtClean="0"/>
              <a:t>Content </a:t>
            </a:r>
            <a:r>
              <a:rPr lang="en-US" dirty="0" smtClean="0"/>
              <a:t>of the </a:t>
            </a:r>
            <a:r>
              <a:rPr lang="en-US" i="1" dirty="0" smtClean="0">
                <a:solidFill>
                  <a:srgbClr val="0000FF"/>
                </a:solidFill>
              </a:rPr>
              <a:t>shadow root</a:t>
            </a:r>
            <a:r>
              <a:rPr lang="en-US" dirty="0" smtClean="0"/>
              <a:t> is rendered instead.</a:t>
            </a:r>
            <a:endParaRPr lang="en-US" dirty="0"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Shadow World</a:t>
            </a:r>
            <a:endParaRPr lang="en-US" dirty="0"/>
          </a:p>
        </p:txBody>
      </p:sp>
      <p:pic>
        <p:nvPicPr>
          <p:cNvPr id="27033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38200" y="3352800"/>
            <a:ext cx="6139543" cy="19812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70339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361669" y="5181600"/>
            <a:ext cx="3554543" cy="16002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70340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14400" y="1676400"/>
            <a:ext cx="4876800" cy="64309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70341" name="Picture 5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343401" y="2286000"/>
            <a:ext cx="3785413" cy="38099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TextBox 8"/>
          <p:cNvSpPr txBox="1"/>
          <p:nvPr/>
        </p:nvSpPr>
        <p:spPr>
          <a:xfrm>
            <a:off x="8111116" y="3657600"/>
            <a:ext cx="728084" cy="36933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DOM</a:t>
            </a:r>
            <a:endParaRPr lang="en-US" dirty="0"/>
          </a:p>
        </p:txBody>
      </p:sp>
      <p:cxnSp>
        <p:nvCxnSpPr>
          <p:cNvPr id="11" name="Straight Arrow Connector 10"/>
          <p:cNvCxnSpPr>
            <a:stCxn id="9" idx="0"/>
            <a:endCxn id="270341" idx="2"/>
          </p:cNvCxnSpPr>
          <p:nvPr/>
        </p:nvCxnSpPr>
        <p:spPr>
          <a:xfrm rot="16200000" flipV="1">
            <a:off x="6860333" y="2042775"/>
            <a:ext cx="990601" cy="2239050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9" idx="2"/>
            <a:endCxn id="270339" idx="3"/>
          </p:cNvCxnSpPr>
          <p:nvPr/>
        </p:nvCxnSpPr>
        <p:spPr>
          <a:xfrm rot="5400000">
            <a:off x="7218301" y="4724843"/>
            <a:ext cx="1954768" cy="558946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Shadow World</a:t>
            </a:r>
            <a:endParaRPr lang="en-US" dirty="0"/>
          </a:p>
        </p:txBody>
      </p:sp>
      <p:pic>
        <p:nvPicPr>
          <p:cNvPr id="27136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000" y="1752600"/>
            <a:ext cx="2552700" cy="2562225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272386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733800" y="3886200"/>
            <a:ext cx="3564426" cy="2667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748337" y="1447800"/>
            <a:ext cx="2709863" cy="168435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TextBox 8"/>
          <p:cNvSpPr txBox="1"/>
          <p:nvPr/>
        </p:nvSpPr>
        <p:spPr>
          <a:xfrm>
            <a:off x="685800" y="1307068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File.html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733800" y="3505200"/>
            <a:ext cx="358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DOM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715000" y="1066800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Browser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Shadow World</a:t>
            </a:r>
            <a:endParaRPr lang="en-US" dirty="0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28675" y="2133600"/>
            <a:ext cx="6791325" cy="4507363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27238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191000" y="1452562"/>
            <a:ext cx="4045586" cy="395763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434137" y="2286000"/>
            <a:ext cx="2709863" cy="168435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TextBox 7"/>
          <p:cNvSpPr txBox="1"/>
          <p:nvPr/>
        </p:nvSpPr>
        <p:spPr>
          <a:xfrm>
            <a:off x="762000" y="1688068"/>
            <a:ext cx="335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File.html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191000" y="1066800"/>
            <a:ext cx="403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DOM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400800" y="1905000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Browser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olstice">
  <a:themeElements>
    <a:clrScheme name="Solstice">
      <a:dk1>
        <a:sysClr val="windowText" lastClr="000000"/>
      </a:dk1>
      <a:lt1>
        <a:sysClr val="window" lastClr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Solstice">
      <a:maj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HY엽서L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Solstice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53000"/>
              </a:schemeClr>
            </a:gs>
            <a:gs pos="50000">
              <a:schemeClr val="phClr">
                <a:tint val="42000"/>
                <a:satMod val="255000"/>
              </a:schemeClr>
            </a:gs>
            <a:gs pos="97000">
              <a:schemeClr val="phClr">
                <a:tint val="53000"/>
                <a:satMod val="260000"/>
              </a:schemeClr>
            </a:gs>
            <a:gs pos="100000">
              <a:schemeClr val="phClr">
                <a:tint val="56000"/>
                <a:satMod val="275000"/>
              </a:schemeClr>
            </a:gs>
          </a:gsLst>
          <a:path path="circle">
            <a:fillToRect l="50000" t="50000" r="50000" b="50000"/>
          </a:path>
        </a:gradFill>
        <a:gradFill rotWithShape="1">
          <a:gsLst>
            <a:gs pos="0">
              <a:schemeClr val="phClr">
                <a:tint val="92000"/>
                <a:satMod val="170000"/>
              </a:schemeClr>
            </a:gs>
            <a:gs pos="15000">
              <a:schemeClr val="phClr">
                <a:tint val="92000"/>
                <a:shade val="99000"/>
                <a:satMod val="170000"/>
              </a:schemeClr>
            </a:gs>
            <a:gs pos="62000">
              <a:schemeClr val="phClr">
                <a:tint val="96000"/>
                <a:shade val="80000"/>
                <a:satMod val="170000"/>
              </a:schemeClr>
            </a:gs>
            <a:gs pos="97000">
              <a:schemeClr val="phClr">
                <a:tint val="98000"/>
                <a:shade val="63000"/>
                <a:satMod val="170000"/>
              </a:schemeClr>
            </a:gs>
            <a:gs pos="100000">
              <a:schemeClr val="phClr">
                <a:shade val="62000"/>
                <a:satMod val="170000"/>
              </a:schemeClr>
            </a:gs>
          </a:gsLst>
          <a:path path="circle">
            <a:fillToRect l="50000" t="50000" r="50000" b="5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 contourW="12700">
            <a:bevelT w="0" h="0"/>
            <a:contourClr>
              <a:schemeClr val="phClr">
                <a:shade val="80000"/>
              </a:schemeClr>
            </a:contourClr>
          </a:sp3d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5400000"/>
            </a:lightRig>
          </a:scene3d>
          <a:sp3d contourW="12700">
            <a:bevelT w="25400" h="50800" prst="angle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355000"/>
              </a:schemeClr>
            </a:gs>
            <a:gs pos="40000">
              <a:schemeClr val="phClr">
                <a:tint val="85000"/>
                <a:satMod val="320000"/>
              </a:schemeClr>
            </a:gs>
            <a:gs pos="100000">
              <a:schemeClr val="phClr">
                <a:shade val="55000"/>
                <a:satMod val="300000"/>
              </a:schemeClr>
            </a:gs>
          </a:gsLst>
          <a:path path="circle">
            <a:fillToRect l="-24500" t="-20000" r="124500" b="12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"/>
                <a:satMod val="300000"/>
              </a:schemeClr>
              <a:schemeClr val="phClr">
                <a:tint val="90000"/>
                <a:satMod val="225000"/>
              </a:schemeClr>
            </a:duotone>
          </a:blip>
          <a:tile tx="0" ty="0" sx="90000" sy="90000" flip="xy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Solstice</Template>
  <TotalTime>4839</TotalTime>
  <Words>1716</Words>
  <Application>Microsoft Office PowerPoint</Application>
  <PresentationFormat>On-screen Show (4:3)</PresentationFormat>
  <Paragraphs>441</Paragraphs>
  <Slides>97</Slides>
  <Notes>49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97</vt:i4>
      </vt:variant>
    </vt:vector>
  </HeadingPairs>
  <TitlesOfParts>
    <vt:vector size="100" baseType="lpstr">
      <vt:lpstr>Solstice</vt:lpstr>
      <vt:lpstr>Picture</vt:lpstr>
      <vt:lpstr>Package</vt:lpstr>
      <vt:lpstr>Understanding NodeJS</vt:lpstr>
      <vt:lpstr>NodeJS</vt:lpstr>
      <vt:lpstr>NodeJs Vs Traditional approach</vt:lpstr>
      <vt:lpstr>Traditional Server Approach</vt:lpstr>
      <vt:lpstr>Traditional Server Approach</vt:lpstr>
      <vt:lpstr>Traditional Server Approach</vt:lpstr>
      <vt:lpstr>NodeJs approach</vt:lpstr>
      <vt:lpstr>NodeJs approach</vt:lpstr>
      <vt:lpstr>NodeJs approach</vt:lpstr>
      <vt:lpstr>NodeJs approach</vt:lpstr>
      <vt:lpstr>NodeJs approach</vt:lpstr>
      <vt:lpstr>NodeJs server demo</vt:lpstr>
      <vt:lpstr>Node Package Manager</vt:lpstr>
      <vt:lpstr>Angular 2</vt:lpstr>
      <vt:lpstr>Architecture </vt:lpstr>
      <vt:lpstr>Architecture </vt:lpstr>
      <vt:lpstr>Modules</vt:lpstr>
      <vt:lpstr>Why Modules</vt:lpstr>
      <vt:lpstr>Angular Module</vt:lpstr>
      <vt:lpstr>NgModule</vt:lpstr>
      <vt:lpstr>NgModule</vt:lpstr>
      <vt:lpstr>Why Components</vt:lpstr>
      <vt:lpstr>Component </vt:lpstr>
      <vt:lpstr>Component </vt:lpstr>
      <vt:lpstr>Template </vt:lpstr>
      <vt:lpstr>Metadata </vt:lpstr>
      <vt:lpstr>Metadata </vt:lpstr>
      <vt:lpstr>Data Binding</vt:lpstr>
      <vt:lpstr>Data Binding</vt:lpstr>
      <vt:lpstr>Directive </vt:lpstr>
      <vt:lpstr>Directive </vt:lpstr>
      <vt:lpstr>Structural Directive </vt:lpstr>
      <vt:lpstr>Attribute Directive </vt:lpstr>
      <vt:lpstr>Component Vs Directive </vt:lpstr>
      <vt:lpstr>Service </vt:lpstr>
      <vt:lpstr>Service</vt:lpstr>
      <vt:lpstr>Service</vt:lpstr>
      <vt:lpstr>Dependency Injection</vt:lpstr>
      <vt:lpstr>Dependency Injection</vt:lpstr>
      <vt:lpstr>Pipe</vt:lpstr>
      <vt:lpstr>Pipe</vt:lpstr>
      <vt:lpstr>Pipe</vt:lpstr>
      <vt:lpstr>Pipe</vt:lpstr>
      <vt:lpstr>Pipe</vt:lpstr>
      <vt:lpstr>Pipe</vt:lpstr>
      <vt:lpstr>Pipe</vt:lpstr>
      <vt:lpstr>Form</vt:lpstr>
      <vt:lpstr>Form</vt:lpstr>
      <vt:lpstr>Form: Crucial &amp; Complex</vt:lpstr>
      <vt:lpstr>Form</vt:lpstr>
      <vt:lpstr>Form</vt:lpstr>
      <vt:lpstr>FormControls</vt:lpstr>
      <vt:lpstr>FormGroups</vt:lpstr>
      <vt:lpstr>FormGroups</vt:lpstr>
      <vt:lpstr>FormModules</vt:lpstr>
      <vt:lpstr>Form &amp; NgForm</vt:lpstr>
      <vt:lpstr>FormBuilder</vt:lpstr>
      <vt:lpstr>FormBuilder</vt:lpstr>
      <vt:lpstr>Steps for Template Driven </vt:lpstr>
      <vt:lpstr>Steps for Data Driven </vt:lpstr>
      <vt:lpstr>Server Side Communication</vt:lpstr>
      <vt:lpstr>HTTP</vt:lpstr>
      <vt:lpstr>HTTP</vt:lpstr>
      <vt:lpstr>HTTP-verson rc</vt:lpstr>
      <vt:lpstr>HTTP-latest version</vt:lpstr>
      <vt:lpstr>HTTP</vt:lpstr>
      <vt:lpstr>HTTP</vt:lpstr>
      <vt:lpstr>HTTP</vt:lpstr>
      <vt:lpstr>HTTP</vt:lpstr>
      <vt:lpstr>HTTP</vt:lpstr>
      <vt:lpstr>HTTP</vt:lpstr>
      <vt:lpstr>HTTP</vt:lpstr>
      <vt:lpstr>HTTP</vt:lpstr>
      <vt:lpstr>Single Page App</vt:lpstr>
      <vt:lpstr>Routing</vt:lpstr>
      <vt:lpstr>Routing</vt:lpstr>
      <vt:lpstr>Routing</vt:lpstr>
      <vt:lpstr>Routing</vt:lpstr>
      <vt:lpstr>Routing</vt:lpstr>
      <vt:lpstr>Template</vt:lpstr>
      <vt:lpstr>NgIf Case Study </vt:lpstr>
      <vt:lpstr>Why remove rather than hide?</vt:lpstr>
      <vt:lpstr>NgIf</vt:lpstr>
      <vt:lpstr>NgIf</vt:lpstr>
      <vt:lpstr>How to use ngIf</vt:lpstr>
      <vt:lpstr>Why remove rather than hide?</vt:lpstr>
      <vt:lpstr>Template</vt:lpstr>
      <vt:lpstr>Template</vt:lpstr>
      <vt:lpstr>The &lt;template&gt; tag</vt:lpstr>
      <vt:lpstr>The &lt;template&gt; tag</vt:lpstr>
      <vt:lpstr>The asterisk (*) effect</vt:lpstr>
      <vt:lpstr>Slide 92</vt:lpstr>
      <vt:lpstr>ShadowDOM</vt:lpstr>
      <vt:lpstr>Hello, Shadow World</vt:lpstr>
      <vt:lpstr>Shadow World</vt:lpstr>
      <vt:lpstr>Shadow World</vt:lpstr>
      <vt:lpstr>Shadow World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Angular JS 2</dc:title>
  <dc:creator>Puneet Vashisht</dc:creator>
  <cp:lastModifiedBy>Arun</cp:lastModifiedBy>
  <cp:revision>303</cp:revision>
  <dcterms:created xsi:type="dcterms:W3CDTF">2006-08-16T00:00:00Z</dcterms:created>
  <dcterms:modified xsi:type="dcterms:W3CDTF">2017-01-19T07:37:15Z</dcterms:modified>
</cp:coreProperties>
</file>